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0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1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829" r:id="rId7"/>
    <p:sldMasterId id="2147483857" r:id="rId8"/>
    <p:sldMasterId id="2147483886" r:id="rId9"/>
    <p:sldMasterId id="2147483914" r:id="rId10"/>
    <p:sldMasterId id="2147483939" r:id="rId11"/>
    <p:sldMasterId id="2147483967" r:id="rId12"/>
    <p:sldMasterId id="2147483980" r:id="rId13"/>
    <p:sldMasterId id="2147483998" r:id="rId14"/>
    <p:sldMasterId id="2147484016" r:id="rId15"/>
    <p:sldMasterId id="2147484044" r:id="rId16"/>
    <p:sldMasterId id="2147484073" r:id="rId17"/>
  </p:sldMasterIdLst>
  <p:notesMasterIdLst>
    <p:notesMasterId r:id="rId46"/>
  </p:notesMasterIdLst>
  <p:sldIdLst>
    <p:sldId id="668" r:id="rId18"/>
    <p:sldId id="683" r:id="rId19"/>
    <p:sldId id="712" r:id="rId20"/>
    <p:sldId id="684" r:id="rId21"/>
    <p:sldId id="685" r:id="rId22"/>
    <p:sldId id="686" r:id="rId23"/>
    <p:sldId id="687" r:id="rId24"/>
    <p:sldId id="701" r:id="rId25"/>
    <p:sldId id="702" r:id="rId26"/>
    <p:sldId id="703" r:id="rId27"/>
    <p:sldId id="688" r:id="rId28"/>
    <p:sldId id="689" r:id="rId29"/>
    <p:sldId id="690" r:id="rId30"/>
    <p:sldId id="691" r:id="rId31"/>
    <p:sldId id="692" r:id="rId32"/>
    <p:sldId id="693" r:id="rId33"/>
    <p:sldId id="694" r:id="rId34"/>
    <p:sldId id="695" r:id="rId35"/>
    <p:sldId id="707" r:id="rId36"/>
    <p:sldId id="708" r:id="rId37"/>
    <p:sldId id="709" r:id="rId38"/>
    <p:sldId id="710" r:id="rId39"/>
    <p:sldId id="711" r:id="rId40"/>
    <p:sldId id="704" r:id="rId41"/>
    <p:sldId id="705" r:id="rId42"/>
    <p:sldId id="706" r:id="rId43"/>
    <p:sldId id="682" r:id="rId44"/>
    <p:sldId id="285" r:id="rId45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AA98D0-4922-4CBC-BC91-7B29547F2065}">
          <p14:sldIdLst>
            <p14:sldId id="668"/>
            <p14:sldId id="683"/>
            <p14:sldId id="712"/>
            <p14:sldId id="684"/>
            <p14:sldId id="685"/>
            <p14:sldId id="686"/>
            <p14:sldId id="687"/>
            <p14:sldId id="701"/>
            <p14:sldId id="702"/>
            <p14:sldId id="703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707"/>
            <p14:sldId id="708"/>
            <p14:sldId id="709"/>
            <p14:sldId id="710"/>
            <p14:sldId id="711"/>
            <p14:sldId id="704"/>
            <p14:sldId id="705"/>
            <p14:sldId id="706"/>
            <p14:sldId id="6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emo" initials="D" lastIdx="5" clrIdx="6">
    <p:extLst>
      <p:ext uri="{19B8F6BF-5375-455C-9EA6-DF929625EA0E}">
        <p15:presenceInfo xmlns:p15="http://schemas.microsoft.com/office/powerpoint/2012/main" userId="Demo" providerId="None"/>
      </p:ext>
    </p:extLst>
  </p:cmAuthor>
  <p:cmAuthor id="1" name="Shashank Khedikar (RGEN Solutions)" initials="SK(S" lastIdx="5" clrIdx="0">
    <p:extLst>
      <p:ext uri="{19B8F6BF-5375-455C-9EA6-DF929625EA0E}">
        <p15:presenceInfo xmlns:p15="http://schemas.microsoft.com/office/powerpoint/2012/main" userId="S-1-5-21-2127521184-1604012920-1887927527-7492838" providerId="AD"/>
      </p:ext>
    </p:extLst>
  </p:cmAuthor>
  <p:cmAuthor id="2" name="Author" initials="A" lastIdx="516" clrIdx="1"/>
  <p:cmAuthor id="4" name="Sanjay Soni" initials="SS" lastIdx="46" clrIdx="3">
    <p:extLst>
      <p:ext uri="{19B8F6BF-5375-455C-9EA6-DF929625EA0E}">
        <p15:presenceInfo xmlns:p15="http://schemas.microsoft.com/office/powerpoint/2012/main" userId="S-1-5-21-2127521184-1604012920-1887927527-2307239" providerId="AD"/>
      </p:ext>
    </p:extLst>
  </p:cmAuthor>
  <p:cmAuthor id="5" name="John Doyle" initials="JD" lastIdx="34" clrIdx="4">
    <p:extLst>
      <p:ext uri="{19B8F6BF-5375-455C-9EA6-DF929625EA0E}">
        <p15:presenceInfo xmlns:p15="http://schemas.microsoft.com/office/powerpoint/2012/main" userId="S-1-5-21-2127521184-1604012920-1887927527-2390110" providerId="AD"/>
      </p:ext>
    </p:extLst>
  </p:cmAuthor>
  <p:cmAuthor id="6" name="Christoph Schuler (Advaiya Inc)" initials="CS(I" lastIdx="2" clrIdx="5">
    <p:extLst>
      <p:ext uri="{19B8F6BF-5375-455C-9EA6-DF929625EA0E}">
        <p15:presenceInfo xmlns:p15="http://schemas.microsoft.com/office/powerpoint/2012/main" userId="Christoph Schuler (Advaiya In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DC30D"/>
    <a:srgbClr val="FFCC00"/>
    <a:srgbClr val="F2C812"/>
    <a:srgbClr val="000000"/>
    <a:srgbClr val="FFFF00"/>
    <a:srgbClr val="FFFFFF"/>
    <a:srgbClr val="217346"/>
    <a:srgbClr val="00539B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70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EEF1-40DE-49EB-B8BE-E849EEAC24BC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3270-D5B6-4AE0-BFEC-3BB548CB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0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taking the time to walk through the main capabilities of Power BI.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If you’re ready to start exploring what Power BI can do for you and your organization, please visit powerbi.com.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9386"/>
          <a:stretch/>
        </p:blipFill>
        <p:spPr>
          <a:xfrm>
            <a:off x="0" y="1"/>
            <a:ext cx="12192000" cy="6874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Level 200 Deck</a:t>
            </a:r>
          </a:p>
        </p:txBody>
      </p:sp>
    </p:spTree>
    <p:extLst>
      <p:ext uri="{BB962C8B-B14F-4D97-AF65-F5344CB8AC3E}">
        <p14:creationId xmlns:p14="http://schemas.microsoft.com/office/powerpoint/2010/main" val="305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3862" y="404813"/>
            <a:ext cx="11166230" cy="1538883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3315" y="6562985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Source: xxx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11452470" y="6562986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25003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3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476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050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0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00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96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5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712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8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1362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4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851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6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437" y="146443"/>
            <a:ext cx="3876675" cy="455722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000" b="1"/>
            </a:lvl1pPr>
          </a:lstStyle>
          <a:p>
            <a:pPr lvl="0"/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96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267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4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27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62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612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7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4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5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ITPro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8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2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29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8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1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L200 Deck</a:t>
            </a:r>
          </a:p>
        </p:txBody>
      </p:sp>
    </p:spTree>
    <p:extLst>
      <p:ext uri="{BB962C8B-B14F-4D97-AF65-F5344CB8AC3E}">
        <p14:creationId xmlns:p14="http://schemas.microsoft.com/office/powerpoint/2010/main" val="20645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95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9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75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45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26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10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5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9106244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722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8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82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98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0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10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51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8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4969616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400" indent="-18256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5000" indent="-18256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7" y="2376546"/>
            <a:ext cx="3492285" cy="3893625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97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5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17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7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01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2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41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31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867817"/>
            <a:ext cx="11653523" cy="4662292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1961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1765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41" y="1189176"/>
            <a:ext cx="362135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220691"/>
            <a:ext cx="11653523" cy="615609"/>
          </a:xfrm>
        </p:spPr>
        <p:txBody>
          <a:bodyPr/>
          <a:lstStyle>
            <a:lvl1pPr marL="0" indent="0">
              <a:buNone/>
              <a:defRPr sz="3137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58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4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66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94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55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0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41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81FE-5D1F-41B2-B646-043BF0A5ACBC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F8BCA-21CF-47CE-9FCA-13F27AE5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89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3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4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2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7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953AD0-7361-4755-9F16-790BE48104A3}" type="datetimeFigureOut">
              <a:rPr lang="en-US" smtClean="0">
                <a:solidFill>
                  <a:srgbClr val="505050"/>
                </a:solidFill>
              </a:rPr>
              <a:pPr/>
              <a:t>7/9/2018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722D1-D77E-41ED-9FC0-BA6608D9DD8F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26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56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55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" name="think-cell Slide" r:id="rId15" imgW="270" imgH="270" progId="TCLayout.ActiveDocument.1">
                  <p:embed/>
                </p:oleObj>
              </mc:Choice>
              <mc:Fallback>
                <p:oleObj name="think-cell Slide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3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4102" r:id="rId2"/>
    <p:sldLayoutId id="2147483675" r:id="rId3"/>
    <p:sldLayoutId id="2147483680" r:id="rId4"/>
    <p:sldLayoutId id="2147483682" r:id="rId5"/>
    <p:sldLayoutId id="2147483686" r:id="rId6"/>
    <p:sldLayoutId id="2147483683" r:id="rId7"/>
    <p:sldLayoutId id="2147483684" r:id="rId8"/>
    <p:sldLayoutId id="2147484103" r:id="rId9"/>
    <p:sldLayoutId id="2147484104" r:id="rId10"/>
    <p:sldLayoutId id="21474841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404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70" r:id="rId25"/>
    <p:sldLayoutId id="214748407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  <p:sldLayoutId id="2147484096" r:id="rId23"/>
    <p:sldLayoutId id="2147484097" r:id="rId24"/>
    <p:sldLayoutId id="2147484098" r:id="rId25"/>
    <p:sldLayoutId id="2147484099" r:id="rId26"/>
    <p:sldLayoutId id="2147484100" r:id="rId27"/>
    <p:sldLayoutId id="214748410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96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8" r:id="rId17"/>
    <p:sldLayoutId id="214748385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26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9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6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813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hyperlink" Target="http://bit.ly/1ktON16" TargetMode="External"/><Relationship Id="rId7" Type="http://schemas.openxmlformats.org/officeDocument/2006/relationships/hyperlink" Target="https://powerbi.microsoft.com/" TargetMode="External"/><Relationship Id="rId2" Type="http://schemas.openxmlformats.org/officeDocument/2006/relationships/hyperlink" Target="http://tinyurl.com/hj5hdg6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bit.ly/1a9Q0gv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://bit.ly/1vwbTLG" TargetMode="External"/><Relationship Id="rId10" Type="http://schemas.openxmlformats.org/officeDocument/2006/relationships/image" Target="../media/image70.jpg"/><Relationship Id="rId4" Type="http://schemas.openxmlformats.org/officeDocument/2006/relationships/hyperlink" Target="http://bit.ly/1FF88KA" TargetMode="External"/><Relationship Id="rId9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174974"/>
            <a:ext cx="9072562" cy="861774"/>
          </a:xfrm>
        </p:spPr>
        <p:txBody>
          <a:bodyPr/>
          <a:lstStyle/>
          <a:p>
            <a:pPr algn="ctr"/>
            <a:r>
              <a:rPr lang="en-US" dirty="0" smtClean="0"/>
              <a:t>M- Function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045030" y="1195388"/>
            <a:ext cx="2777671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400" b="1" dirty="0" smtClean="0"/>
              <a:t>Why We need M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098475" y="2036401"/>
            <a:ext cx="4067736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M Stands for Data Mashup.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Functional Language depends on functions only.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5030" y="2917196"/>
            <a:ext cx="3133642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200" b="1" dirty="0" smtClean="0"/>
              <a:t>How we use M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098476" y="3549500"/>
            <a:ext cx="4093524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 smtClean="0"/>
              <a:t>- </a:t>
            </a:r>
            <a:r>
              <a:rPr lang="en-US" b="1" dirty="0" smtClean="0"/>
              <a:t>Cleaning and Transforming the data.</a:t>
            </a:r>
          </a:p>
          <a:p>
            <a:pPr marL="171450" indent="-171450">
              <a:buFontTx/>
              <a:buChar char="-"/>
            </a:pPr>
            <a:r>
              <a:rPr lang="en-US" b="1" dirty="0" smtClean="0"/>
              <a:t>Understanding the User Interface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045030" y="4639004"/>
            <a:ext cx="4123871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400" b="1" dirty="0" smtClean="0"/>
              <a:t>What M will help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 bwMode="auto">
          <a:xfrm>
            <a:off x="8202613" y="5499908"/>
            <a:ext cx="3449455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 smtClean="0"/>
              <a:t>C</a:t>
            </a:r>
            <a:r>
              <a:rPr lang="en-US" sz="2000" b="1" dirty="0" smtClean="0"/>
              <a:t>ustom data Connectors.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SSAS partitions</a:t>
            </a:r>
            <a:endParaRPr lang="en-US" sz="1600" b="1" dirty="0"/>
          </a:p>
        </p:txBody>
      </p:sp>
      <p:sp>
        <p:nvSpPr>
          <p:cNvPr id="10" name="Freeform: Shape 9"/>
          <p:cNvSpPr/>
          <p:nvPr/>
        </p:nvSpPr>
        <p:spPr bwMode="auto">
          <a:xfrm>
            <a:off x="4767100" y="1536700"/>
            <a:ext cx="2742947" cy="4356100"/>
          </a:xfrm>
          <a:custGeom>
            <a:avLst/>
            <a:gdLst>
              <a:gd name="connsiteX0" fmla="*/ 0 w 2997200"/>
              <a:gd name="connsiteY0" fmla="*/ 0 h 4356100"/>
              <a:gd name="connsiteX1" fmla="*/ 2984500 w 2997200"/>
              <a:gd name="connsiteY1" fmla="*/ 914400 h 4356100"/>
              <a:gd name="connsiteX2" fmla="*/ 165100 w 2997200"/>
              <a:gd name="connsiteY2" fmla="*/ 1778000 h 4356100"/>
              <a:gd name="connsiteX3" fmla="*/ 2959100 w 2997200"/>
              <a:gd name="connsiteY3" fmla="*/ 2603500 h 4356100"/>
              <a:gd name="connsiteX4" fmla="*/ 215900 w 2997200"/>
              <a:gd name="connsiteY4" fmla="*/ 3479800 h 4356100"/>
              <a:gd name="connsiteX5" fmla="*/ 2997200 w 2997200"/>
              <a:gd name="connsiteY5" fmla="*/ 4356100 h 4356100"/>
              <a:gd name="connsiteX6" fmla="*/ 2997200 w 2997200"/>
              <a:gd name="connsiteY6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200" h="4356100">
                <a:moveTo>
                  <a:pt x="0" y="0"/>
                </a:moveTo>
                <a:cubicBezTo>
                  <a:pt x="1478491" y="309033"/>
                  <a:pt x="2956983" y="618067"/>
                  <a:pt x="2984500" y="914400"/>
                </a:cubicBezTo>
                <a:cubicBezTo>
                  <a:pt x="3012017" y="1210733"/>
                  <a:pt x="169333" y="1496483"/>
                  <a:pt x="165100" y="1778000"/>
                </a:cubicBezTo>
                <a:cubicBezTo>
                  <a:pt x="160867" y="2059517"/>
                  <a:pt x="2950633" y="2319867"/>
                  <a:pt x="2959100" y="2603500"/>
                </a:cubicBezTo>
                <a:cubicBezTo>
                  <a:pt x="2967567" y="2887133"/>
                  <a:pt x="209550" y="3187700"/>
                  <a:pt x="215900" y="3479800"/>
                </a:cubicBezTo>
                <a:cubicBezTo>
                  <a:pt x="222250" y="3771900"/>
                  <a:pt x="2997200" y="4356100"/>
                  <a:pt x="2997200" y="4356100"/>
                </a:cubicBezTo>
                <a:lnTo>
                  <a:pt x="2997200" y="4356100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dirty="0"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68038" y="1371600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294455" y="2244403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668038" y="3094190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294455" y="3966211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668038" y="4856794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7294455" y="5709920"/>
            <a:ext cx="365760" cy="36576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Freeform: Shape 16"/>
          <p:cNvSpPr/>
          <p:nvPr/>
        </p:nvSpPr>
        <p:spPr bwMode="auto">
          <a:xfrm>
            <a:off x="1560513" y="1920034"/>
            <a:ext cx="1879600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latin typeface="Arial" charset="0"/>
            </a:endParaRPr>
          </a:p>
        </p:txBody>
      </p:sp>
      <p:sp>
        <p:nvSpPr>
          <p:cNvPr id="18" name="Freeform: Shape 17"/>
          <p:cNvSpPr/>
          <p:nvPr/>
        </p:nvSpPr>
        <p:spPr bwMode="auto">
          <a:xfrm>
            <a:off x="8231189" y="2686050"/>
            <a:ext cx="1836736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latin typeface="Arial" charset="0"/>
            </a:endParaRPr>
          </a:p>
        </p:txBody>
      </p:sp>
      <p:sp>
        <p:nvSpPr>
          <p:cNvPr id="19" name="Freeform: Shape 18"/>
          <p:cNvSpPr/>
          <p:nvPr/>
        </p:nvSpPr>
        <p:spPr bwMode="auto">
          <a:xfrm>
            <a:off x="1638860" y="3704722"/>
            <a:ext cx="2461462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latin typeface="Arial" charset="0"/>
            </a:endParaRPr>
          </a:p>
        </p:txBody>
      </p:sp>
      <p:sp>
        <p:nvSpPr>
          <p:cNvPr id="20" name="Freeform: Shape 19"/>
          <p:cNvSpPr/>
          <p:nvPr/>
        </p:nvSpPr>
        <p:spPr bwMode="auto">
          <a:xfrm>
            <a:off x="8239226" y="4373327"/>
            <a:ext cx="2262187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latin typeface="Arial" charset="0"/>
            </a:endParaRPr>
          </a:p>
        </p:txBody>
      </p:sp>
      <p:sp>
        <p:nvSpPr>
          <p:cNvPr id="21" name="Freeform: Shape 20"/>
          <p:cNvSpPr/>
          <p:nvPr/>
        </p:nvSpPr>
        <p:spPr bwMode="auto">
          <a:xfrm>
            <a:off x="1595508" y="5463219"/>
            <a:ext cx="2461462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latin typeface="Arial" charset="0"/>
            </a:endParaRPr>
          </a:p>
        </p:txBody>
      </p:sp>
      <p:sp>
        <p:nvSpPr>
          <p:cNvPr id="22" name="Freeform: Shape 21"/>
          <p:cNvSpPr/>
          <p:nvPr/>
        </p:nvSpPr>
        <p:spPr bwMode="auto">
          <a:xfrm>
            <a:off x="8229600" y="6172200"/>
            <a:ext cx="2376587" cy="1846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a-DK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30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653143" y="261257"/>
            <a:ext cx="3017520" cy="12801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143" y="1541417"/>
            <a:ext cx="11102010" cy="23360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 very simple: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always has two blocks of Expression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Let  -- means let take any value or definiton of all variables.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</a:t>
            </a:r>
            <a:endParaRPr lang="da-DK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In   -- Output! Yes everything you put in this block  will be the output of your query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83" y="4897747"/>
            <a:ext cx="4019189" cy="1568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3106" y="6242898"/>
            <a:ext cx="880436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Case Sensitive    X=1 is not equal to x=1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736" y="3422367"/>
            <a:ext cx="4726547" cy="2416504"/>
          </a:xfrm>
          <a:prstGeom prst="rect">
            <a:avLst/>
          </a:prstGeom>
        </p:spPr>
      </p:pic>
      <p:sp>
        <p:nvSpPr>
          <p:cNvPr id="11" name="Circular Arrow 10"/>
          <p:cNvSpPr/>
          <p:nvPr/>
        </p:nvSpPr>
        <p:spPr bwMode="auto">
          <a:xfrm>
            <a:off x="5790674" y="3696788"/>
            <a:ext cx="2033977" cy="254610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511235"/>
              <a:gd name="adj5" fmla="val 125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9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7805" y="2063931"/>
            <a:ext cx="6688183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chemeClr val="bg1"/>
                </a:solidFill>
              </a:rPr>
              <a:t>This gives an automatic query transfer to the query settings and the queries. Data Transformation occurs as without any problem</a:t>
            </a:r>
            <a:endParaRPr lang="en-GB" sz="2400" dirty="0" err="1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7" y="0"/>
            <a:ext cx="10346298" cy="2772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9611" y="4950236"/>
            <a:ext cx="683187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chemeClr val="bg1"/>
                </a:solidFill>
              </a:rPr>
              <a:t>This gives an auto query transformation to the query editor window. Look closely to the table and the list</a:t>
            </a:r>
            <a:endParaRPr lang="en-GB" sz="2400" dirty="0" err="1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2" y="4237885"/>
            <a:ext cx="4543425" cy="222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128" y="4387061"/>
            <a:ext cx="5257800" cy="206692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2500273">
            <a:off x="3069771" y="2772686"/>
            <a:ext cx="927463" cy="1465199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9066170">
            <a:off x="7211643" y="2848271"/>
            <a:ext cx="927463" cy="1465199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6" dur="5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194" y="169817"/>
            <a:ext cx="368372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 of the Line</a:t>
            </a:r>
            <a:endParaRPr lang="en-GB" sz="32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193" y="908481"/>
            <a:ext cx="97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91919"/>
                </a:solidFill>
                <a:latin typeface="Open Sans"/>
              </a:rPr>
              <a:t>Lines of codes in M continues if you don’t put the end of the line character.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8" y="1542778"/>
            <a:ext cx="2476500" cy="215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36" y="1795871"/>
            <a:ext cx="3343275" cy="1123950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 bwMode="auto">
          <a:xfrm>
            <a:off x="3814354" y="1854926"/>
            <a:ext cx="1332410" cy="1110343"/>
          </a:xfrm>
          <a:prstGeom prst="notch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8193" y="3695428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91919"/>
                </a:solidFill>
                <a:latin typeface="Open Sans"/>
              </a:rPr>
              <a:t>If you want to put an end for a line use comma(,).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98" y="4205866"/>
            <a:ext cx="3343275" cy="2085975"/>
          </a:xfrm>
          <a:prstGeom prst="rect">
            <a:avLst/>
          </a:prstGeom>
        </p:spPr>
      </p:pic>
      <p:sp>
        <p:nvSpPr>
          <p:cNvPr id="12" name="Notched Right Arrow 11"/>
          <p:cNvSpPr/>
          <p:nvPr/>
        </p:nvSpPr>
        <p:spPr bwMode="auto">
          <a:xfrm>
            <a:off x="3814354" y="4762262"/>
            <a:ext cx="1332410" cy="1110343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036" y="4720488"/>
            <a:ext cx="3686175" cy="866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036" y="5842805"/>
            <a:ext cx="3600451" cy="8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14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06" y="209006"/>
            <a:ext cx="5159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rgbClr val="FF0000"/>
                </a:solidFill>
              </a:rPr>
              <a:t>Variable Names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006" y="836870"/>
            <a:ext cx="11982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1919"/>
                </a:solidFill>
                <a:latin typeface="Open Sans"/>
              </a:rPr>
              <a:t>Name of variables can be all one word, like Source. </a:t>
            </a:r>
            <a:endParaRPr lang="en-GB" dirty="0" smtClean="0">
              <a:solidFill>
                <a:srgbClr val="19191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91919"/>
                </a:solidFill>
                <a:latin typeface="Open Sans"/>
              </a:rPr>
              <a:t>It </a:t>
            </a:r>
            <a:r>
              <a:rPr lang="en-GB" dirty="0">
                <a:solidFill>
                  <a:srgbClr val="191919"/>
                </a:solidFill>
                <a:latin typeface="Open Sans"/>
              </a:rPr>
              <a:t>can has spaces in it. </a:t>
            </a:r>
            <a:endParaRPr lang="en-GB" dirty="0" smtClean="0">
              <a:solidFill>
                <a:srgbClr val="19191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91919"/>
                </a:solidFill>
                <a:latin typeface="Open Sans"/>
              </a:rPr>
              <a:t>In </a:t>
            </a:r>
            <a:r>
              <a:rPr lang="en-GB" dirty="0">
                <a:solidFill>
                  <a:srgbClr val="191919"/>
                </a:solidFill>
                <a:latin typeface="Open Sans"/>
              </a:rPr>
              <a:t>case that you have some characters such as space, then you need to put the name inside double quote (“) and </a:t>
            </a:r>
            <a:endParaRPr lang="en-GB" dirty="0" smtClean="0">
              <a:solidFill>
                <a:srgbClr val="19191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91919"/>
                </a:solidFill>
                <a:latin typeface="Open Sans"/>
              </a:rPr>
              <a:t>put </a:t>
            </a:r>
            <a:r>
              <a:rPr lang="en-GB" dirty="0">
                <a:solidFill>
                  <a:srgbClr val="191919"/>
                </a:solidFill>
                <a:latin typeface="Open Sans"/>
              </a:rPr>
              <a:t>a hashtag at the beginning of it(#). something similar to: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9" y="2213506"/>
            <a:ext cx="2933700" cy="20859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4140926" y="2913017"/>
            <a:ext cx="992777" cy="86214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72" y="2734219"/>
            <a:ext cx="4448175" cy="1209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6" y="4352530"/>
            <a:ext cx="2943225" cy="22764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005840" y="4937760"/>
            <a:ext cx="5786846" cy="10972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 bwMode="auto">
          <a:xfrm>
            <a:off x="4140925" y="5669293"/>
            <a:ext cx="992777" cy="86214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4326862"/>
            <a:ext cx="5407662" cy="2449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4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006" y="209006"/>
            <a:ext cx="5159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rgbClr val="FF0000"/>
                </a:solidFill>
              </a:rPr>
              <a:t>Escape Characters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6" y="953861"/>
            <a:ext cx="2905125" cy="20764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64377" y="1992086"/>
            <a:ext cx="193330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97680" y="1423851"/>
            <a:ext cx="624404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Escape characters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9006" y="3089940"/>
            <a:ext cx="5159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rgbClr val="FF0000"/>
                </a:solidFill>
              </a:rPr>
              <a:t>Step By Step Coding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006" y="3717804"/>
            <a:ext cx="11982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91919"/>
                </a:solidFill>
                <a:latin typeface="Open Sans"/>
              </a:rPr>
              <a:t>Power Query is a step by step transformation. Every transformation usually happens in a step. While you are writing the code, you can also notice that in the right hand side, you will see every variable forms a step.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4370531"/>
            <a:ext cx="3416276" cy="2258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99463" y="4911634"/>
            <a:ext cx="625569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last variable always specifies IN section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136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159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rgbClr val="FF0000"/>
                </a:solidFill>
              </a:rPr>
              <a:t>LITERALS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172" y="627864"/>
            <a:ext cx="1201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91919"/>
                </a:solidFill>
                <a:latin typeface="Open Sans"/>
              </a:rPr>
              <a:t>There are different ways of defining every literal in Power Query. For example, if you want to define a date variable, here is how to do it;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53" y="1465762"/>
            <a:ext cx="425767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2" y="1274195"/>
            <a:ext cx="3095625" cy="215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697" y="3362394"/>
            <a:ext cx="7773896" cy="31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006" y="209006"/>
            <a:ext cx="5159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rgbClr val="FF0000"/>
                </a:solidFill>
              </a:rPr>
              <a:t>Function Call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7052" y="725716"/>
            <a:ext cx="118349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1919"/>
                </a:solidFill>
                <a:latin typeface="Open Sans"/>
              </a:rPr>
              <a:t>M is a functional language, </a:t>
            </a:r>
            <a:endParaRPr lang="en-GB" dirty="0" smtClean="0">
              <a:solidFill>
                <a:srgbClr val="19191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smtClean="0">
                <a:solidFill>
                  <a:srgbClr val="191919"/>
                </a:solidFill>
                <a:latin typeface="Open Sans"/>
              </a:rPr>
              <a:t>Data mashup using queries.</a:t>
            </a:r>
            <a:endParaRPr lang="en-GB" dirty="0" smtClean="0">
              <a:solidFill>
                <a:srgbClr val="19191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91919"/>
                </a:solidFill>
                <a:latin typeface="Open Sans"/>
              </a:rPr>
              <a:t>doing </a:t>
            </a:r>
            <a:r>
              <a:rPr lang="en-GB" dirty="0">
                <a:solidFill>
                  <a:srgbClr val="191919"/>
                </a:solidFill>
                <a:latin typeface="Open Sans"/>
              </a:rPr>
              <a:t>almost everything you need to call a function for it. </a:t>
            </a:r>
            <a:endParaRPr lang="en-GB" dirty="0" smtClean="0">
              <a:solidFill>
                <a:srgbClr val="191919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91919"/>
                </a:solidFill>
                <a:latin typeface="Open Sans"/>
              </a:rPr>
              <a:t>Functions </a:t>
            </a:r>
            <a:r>
              <a:rPr lang="en-GB" dirty="0">
                <a:solidFill>
                  <a:srgbClr val="191919"/>
                </a:solidFill>
                <a:latin typeface="Open Sans"/>
              </a:rPr>
              <a:t>can be easily called with name of the function and specifying parameters for it.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2" y="2267766"/>
            <a:ext cx="2895600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27" y="2769734"/>
            <a:ext cx="4057650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677" y="2410641"/>
            <a:ext cx="23431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9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006" y="209006"/>
            <a:ext cx="5159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rgbClr val="FF0000"/>
                </a:solidFill>
              </a:rPr>
              <a:t>#functions in M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970" y="836870"/>
            <a:ext cx="672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b="1" dirty="0">
                <a:solidFill>
                  <a:srgbClr val="191919"/>
                </a:solidFill>
                <a:latin typeface="Lato"/>
              </a:rPr>
              <a:t>#</a:t>
            </a:r>
            <a:r>
              <a:rPr lang="en-GB" b="1" dirty="0" smtClean="0">
                <a:solidFill>
                  <a:srgbClr val="191919"/>
                </a:solidFill>
                <a:latin typeface="Lato"/>
              </a:rPr>
              <a:t>shared </a:t>
            </a:r>
            <a:r>
              <a:rPr lang="en-GB" dirty="0" smtClean="0">
                <a:solidFill>
                  <a:srgbClr val="191919"/>
                </a:solidFill>
                <a:latin typeface="Lato"/>
              </a:rPr>
              <a:t>is the keyword where you can get all the functions load</a:t>
            </a:r>
            <a:endParaRPr lang="en-GB" b="1" i="0" dirty="0">
              <a:solidFill>
                <a:srgbClr val="191919"/>
              </a:solidFill>
              <a:effectLst/>
              <a:latin typeface="La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104" y="1224531"/>
            <a:ext cx="4418784" cy="1861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88" y="635165"/>
            <a:ext cx="5000625" cy="54483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148149" y="1619794"/>
            <a:ext cx="3886739" cy="33692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38" y="2335313"/>
            <a:ext cx="6648450" cy="2543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164" y="5693274"/>
            <a:ext cx="39243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131" y="169817"/>
            <a:ext cx="1182188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Say you have a table that looks like this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910254"/>
              </p:ext>
            </p:extLst>
          </p:nvPr>
        </p:nvGraphicFramePr>
        <p:xfrm>
          <a:off x="392610" y="797681"/>
          <a:ext cx="575346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366">
                  <a:extLst>
                    <a:ext uri="{9D8B030D-6E8A-4147-A177-3AD203B41FA5}">
                      <a16:colId xmlns:a16="http://schemas.microsoft.com/office/drawing/2014/main" val="2696345037"/>
                    </a:ext>
                  </a:extLst>
                </a:gridCol>
                <a:gridCol w="1438366">
                  <a:extLst>
                    <a:ext uri="{9D8B030D-6E8A-4147-A177-3AD203B41FA5}">
                      <a16:colId xmlns:a16="http://schemas.microsoft.com/office/drawing/2014/main" val="1986388571"/>
                    </a:ext>
                  </a:extLst>
                </a:gridCol>
                <a:gridCol w="1544319">
                  <a:extLst>
                    <a:ext uri="{9D8B030D-6E8A-4147-A177-3AD203B41FA5}">
                      <a16:colId xmlns:a16="http://schemas.microsoft.com/office/drawing/2014/main" val="3002986149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427487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OrderID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CustomerID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Item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Price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77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Working bag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2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 kilo lux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02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figured pack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33184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098074" y="2550793"/>
            <a:ext cx="6096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GB" b="1" dirty="0">
                <a:solidFill>
                  <a:srgbClr val="333333"/>
                </a:solidFill>
                <a:latin typeface="Segoe UI" panose="020B0502040204020203" pitchFamily="34" charset="0"/>
              </a:rPr>
              <a:t>And, you want to capitalize each word in the Item column to produce the following table:</a:t>
            </a:r>
            <a:endParaRPr lang="en-GB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76370"/>
              </p:ext>
            </p:extLst>
          </p:nvPr>
        </p:nvGraphicFramePr>
        <p:xfrm>
          <a:off x="3549467" y="4738506"/>
          <a:ext cx="575346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366">
                  <a:extLst>
                    <a:ext uri="{9D8B030D-6E8A-4147-A177-3AD203B41FA5}">
                      <a16:colId xmlns:a16="http://schemas.microsoft.com/office/drawing/2014/main" val="2696345037"/>
                    </a:ext>
                  </a:extLst>
                </a:gridCol>
                <a:gridCol w="1438366">
                  <a:extLst>
                    <a:ext uri="{9D8B030D-6E8A-4147-A177-3AD203B41FA5}">
                      <a16:colId xmlns:a16="http://schemas.microsoft.com/office/drawing/2014/main" val="1986388571"/>
                    </a:ext>
                  </a:extLst>
                </a:gridCol>
                <a:gridCol w="1544319">
                  <a:extLst>
                    <a:ext uri="{9D8B030D-6E8A-4147-A177-3AD203B41FA5}">
                      <a16:colId xmlns:a16="http://schemas.microsoft.com/office/drawing/2014/main" val="3002986149"/>
                    </a:ext>
                  </a:extLst>
                </a:gridCol>
                <a:gridCol w="1332413">
                  <a:extLst>
                    <a:ext uri="{9D8B030D-6E8A-4147-A177-3AD203B41FA5}">
                      <a16:colId xmlns:a16="http://schemas.microsoft.com/office/drawing/2014/main" val="427487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OrderID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CustomerID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Item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Price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77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b="1" dirty="0" smtClean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da-DK" dirty="0" smtClean="0"/>
                        <a:t>orking </a:t>
                      </a:r>
                      <a:r>
                        <a:rPr lang="da-DK" b="1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r>
                        <a:rPr lang="da-DK" dirty="0" smtClean="0"/>
                        <a:t>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12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 </a:t>
                      </a:r>
                      <a:r>
                        <a:rPr lang="da-DK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da-DK" dirty="0" smtClean="0"/>
                        <a:t>ilo </a:t>
                      </a:r>
                      <a:r>
                        <a:rPr lang="da-DK" b="1" dirty="0" smtClean="0">
                          <a:solidFill>
                            <a:srgbClr val="FF0000"/>
                          </a:solidFill>
                        </a:rPr>
                        <a:t>L</a:t>
                      </a:r>
                      <a:r>
                        <a:rPr lang="da-DK" dirty="0" smtClean="0"/>
                        <a:t>ux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02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da-DK" dirty="0" smtClean="0"/>
                        <a:t>igured </a:t>
                      </a:r>
                      <a:r>
                        <a:rPr lang="da-DK" b="1" dirty="0" smtClean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da-DK" dirty="0" smtClean="0"/>
                        <a:t>ack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331843"/>
                  </a:ext>
                </a:extLst>
              </a:tr>
            </a:tbl>
          </a:graphicData>
        </a:graphic>
      </p:graphicFrame>
      <p:sp>
        <p:nvSpPr>
          <p:cNvPr id="12" name="Down Arrow 11"/>
          <p:cNvSpPr/>
          <p:nvPr/>
        </p:nvSpPr>
        <p:spPr bwMode="auto">
          <a:xfrm>
            <a:off x="5727336" y="3197124"/>
            <a:ext cx="1397726" cy="154138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67299" y="11909"/>
            <a:ext cx="2062163" cy="206216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Bent Arrow 5"/>
          <p:cNvSpPr/>
          <p:nvPr/>
        </p:nvSpPr>
        <p:spPr bwMode="auto">
          <a:xfrm rot="5400000">
            <a:off x="7382445" y="472891"/>
            <a:ext cx="1459704" cy="1957388"/>
          </a:xfrm>
          <a:prstGeom prst="bentArrow">
            <a:avLst>
              <a:gd name="adj1" fmla="val 25000"/>
              <a:gd name="adj2" fmla="val 32457"/>
              <a:gd name="adj3" fmla="val 25000"/>
              <a:gd name="adj4" fmla="val 6784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Bent Arrow 6"/>
          <p:cNvSpPr/>
          <p:nvPr/>
        </p:nvSpPr>
        <p:spPr bwMode="auto">
          <a:xfrm rot="5400000" flipV="1">
            <a:off x="3420665" y="372669"/>
            <a:ext cx="1459705" cy="1943102"/>
          </a:xfrm>
          <a:prstGeom prst="bentArrow">
            <a:avLst>
              <a:gd name="adj1" fmla="val 25000"/>
              <a:gd name="adj2" fmla="val 32457"/>
              <a:gd name="adj3" fmla="val 25000"/>
              <a:gd name="adj4" fmla="val 6784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163" y="2286003"/>
            <a:ext cx="1809750" cy="1793519"/>
          </a:xfrm>
          <a:prstGeom prst="rect">
            <a:avLst/>
          </a:prstGeom>
        </p:spPr>
      </p:pic>
      <p:sp>
        <p:nvSpPr>
          <p:cNvPr id="9" name="Heart 8"/>
          <p:cNvSpPr/>
          <p:nvPr/>
        </p:nvSpPr>
        <p:spPr>
          <a:xfrm>
            <a:off x="7513033" y="4677203"/>
            <a:ext cx="2338007" cy="2162181"/>
          </a:xfrm>
          <a:prstGeom prst="hear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950" y="2286003"/>
            <a:ext cx="1700213" cy="1839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8203" y="4919459"/>
            <a:ext cx="222170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</a:t>
            </a:r>
            <a:endParaRPr 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425426" y="4125181"/>
            <a:ext cx="907259" cy="110404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8228408" y="4074753"/>
            <a:ext cx="907259" cy="11040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3" y="2286003"/>
            <a:ext cx="14097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20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044" y="291797"/>
            <a:ext cx="11125201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/>
              <a:t>let Orders = </a:t>
            </a:r>
            <a:r>
              <a:rPr lang="en-GB" dirty="0" err="1"/>
              <a:t>Table.FromRecords</a:t>
            </a:r>
            <a:r>
              <a:rPr lang="en-GB" dirty="0"/>
              <a:t>({  </a:t>
            </a:r>
          </a:p>
          <a:p>
            <a:r>
              <a:rPr lang="en-GB" dirty="0"/>
              <a:t>    [</a:t>
            </a:r>
            <a:r>
              <a:rPr lang="en-GB" dirty="0" err="1"/>
              <a:t>OrderID</a:t>
            </a:r>
            <a:r>
              <a:rPr lang="en-GB" dirty="0"/>
              <a:t> = 1, </a:t>
            </a:r>
            <a:r>
              <a:rPr lang="en-GB" dirty="0" err="1"/>
              <a:t>CustomerID</a:t>
            </a:r>
            <a:r>
              <a:rPr lang="en-GB" dirty="0"/>
              <a:t> = 1, Item = "working bag", Price = 22.0],  </a:t>
            </a:r>
          </a:p>
          <a:p>
            <a:r>
              <a:rPr lang="en-GB" dirty="0"/>
              <a:t>    [</a:t>
            </a:r>
            <a:r>
              <a:rPr lang="en-GB" dirty="0" err="1"/>
              <a:t>OrderID</a:t>
            </a:r>
            <a:r>
              <a:rPr lang="en-GB" dirty="0"/>
              <a:t> = 2, </a:t>
            </a:r>
            <a:r>
              <a:rPr lang="en-GB" dirty="0" err="1"/>
              <a:t>CustomerID</a:t>
            </a:r>
            <a:r>
              <a:rPr lang="en-GB" dirty="0"/>
              <a:t> = 1, Item = "1 Kilo. lux", Price = 1.0],  </a:t>
            </a:r>
          </a:p>
          <a:p>
            <a:r>
              <a:rPr lang="en-GB" dirty="0"/>
              <a:t>    [</a:t>
            </a:r>
            <a:r>
              <a:rPr lang="en-GB" dirty="0" err="1"/>
              <a:t>OrderID</a:t>
            </a:r>
            <a:r>
              <a:rPr lang="en-GB" dirty="0"/>
              <a:t> = 3, </a:t>
            </a:r>
            <a:r>
              <a:rPr lang="en-GB" dirty="0" err="1"/>
              <a:t>CustomerID</a:t>
            </a:r>
            <a:r>
              <a:rPr lang="en-GB" dirty="0"/>
              <a:t> = 2, Item = "figured pack", Price = 30.0]}),  </a:t>
            </a:r>
          </a:p>
          <a:p>
            <a:r>
              <a:rPr lang="en-GB" dirty="0"/>
              <a:t>    #"Capitalized Each Word" = </a:t>
            </a:r>
            <a:r>
              <a:rPr lang="en-GB" dirty="0" err="1"/>
              <a:t>Table.TransformColumns</a:t>
            </a:r>
            <a:r>
              <a:rPr lang="en-GB" dirty="0"/>
              <a:t>(Orders, {"Item", </a:t>
            </a:r>
            <a:r>
              <a:rPr lang="en-GB" dirty="0" err="1"/>
              <a:t>Text.Proper</a:t>
            </a:r>
            <a:r>
              <a:rPr lang="en-GB" dirty="0"/>
              <a:t>})  </a:t>
            </a:r>
          </a:p>
          <a:p>
            <a:r>
              <a:rPr lang="en-GB" dirty="0"/>
              <a:t>in  </a:t>
            </a:r>
          </a:p>
          <a:p>
            <a:r>
              <a:rPr lang="en-GB" dirty="0"/>
              <a:t>    #"Capitalized Each Word"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2463845"/>
            <a:ext cx="6848475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80" y="4139935"/>
            <a:ext cx="5736682" cy="2441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 bwMode="auto">
          <a:xfrm rot="5400000">
            <a:off x="7194006" y="2360384"/>
            <a:ext cx="1756954" cy="1963876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2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8580" y="1956138"/>
            <a:ext cx="99985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333333"/>
                </a:solidFill>
                <a:latin typeface="Segoe UI" panose="020B0502040204020203" pitchFamily="34" charset="0"/>
              </a:rPr>
              <a:t>Let’s review each formula step</a:t>
            </a:r>
            <a:r>
              <a:rPr lang="en-GB" b="1" dirty="0" smtClean="0">
                <a:solidFill>
                  <a:srgbClr val="333333"/>
                </a:solidFill>
                <a:latin typeface="Segoe UI" panose="020B0502040204020203" pitchFamily="34" charset="0"/>
              </a:rPr>
              <a:t>.</a:t>
            </a:r>
          </a:p>
          <a:p>
            <a:endParaRPr lang="en-GB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rgbClr val="333333"/>
                </a:solidFill>
                <a:latin typeface="Segoe UI" panose="020B0502040204020203" pitchFamily="34" charset="0"/>
              </a:rPr>
              <a:t>Orders</a:t>
            </a: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 – Create a [Table](#_</a:t>
            </a:r>
            <a:r>
              <a:rPr lang="en-GB" dirty="0" err="1">
                <a:solidFill>
                  <a:srgbClr val="333333"/>
                </a:solidFill>
                <a:latin typeface="Segoe UI" panose="020B0502040204020203" pitchFamily="34" charset="0"/>
              </a:rPr>
              <a:t>Table_value</a:t>
            </a: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) with data for Orders</a:t>
            </a:r>
            <a:r>
              <a:rPr lang="en-GB" dirty="0" smtClean="0">
                <a:solidFill>
                  <a:srgbClr val="333333"/>
                </a:solidFill>
                <a:latin typeface="Segoe UI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GB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#</a:t>
            </a:r>
            <a:r>
              <a:rPr lang="en-GB" b="1" dirty="0">
                <a:solidFill>
                  <a:srgbClr val="333333"/>
                </a:solidFill>
                <a:latin typeface="Segoe UI" panose="020B0502040204020203" pitchFamily="34" charset="0"/>
              </a:rPr>
              <a:t>"Capitalized Each Word"</a:t>
            </a: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 – To capitalize each word, you use </a:t>
            </a:r>
            <a:r>
              <a:rPr lang="en-GB" dirty="0" err="1">
                <a:solidFill>
                  <a:srgbClr val="333333"/>
                </a:solidFill>
                <a:latin typeface="Segoe UI" panose="020B0502040204020203" pitchFamily="34" charset="0"/>
              </a:rPr>
              <a:t>Table.TransformColumns</a:t>
            </a:r>
            <a:r>
              <a:rPr lang="en-GB" dirty="0" smtClean="0">
                <a:solidFill>
                  <a:srgbClr val="333333"/>
                </a:solidFill>
                <a:latin typeface="Segoe UI" panose="020B0502040204020203" pitchFamily="34" charset="0"/>
              </a:rPr>
              <a:t>().</a:t>
            </a:r>
          </a:p>
          <a:p>
            <a:pPr>
              <a:buFont typeface="+mj-lt"/>
              <a:buAutoNum type="arabicPeriod"/>
            </a:pPr>
            <a:endParaRPr lang="en-GB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b="1" dirty="0">
                <a:solidFill>
                  <a:srgbClr val="333333"/>
                </a:solidFill>
                <a:latin typeface="Segoe UI" panose="020B0502040204020203" pitchFamily="34" charset="0"/>
              </a:rPr>
              <a:t>in #"Capitalized Each Word"</a:t>
            </a: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 – Output the table with each word capitalized.</a:t>
            </a:r>
            <a:endParaRPr lang="en-GB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4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1" y="353513"/>
            <a:ext cx="5172075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608" y="1151564"/>
            <a:ext cx="3390900" cy="5410200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 bwMode="auto">
          <a:xfrm rot="5400000">
            <a:off x="3357154" y="2837761"/>
            <a:ext cx="2638697" cy="2037806"/>
          </a:xfrm>
          <a:prstGeom prst="bent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-1560656" y="1646173"/>
            <a:ext cx="4507841" cy="1371909"/>
            <a:chOff x="561456" y="1257386"/>
            <a:chExt cx="4507841" cy="1371909"/>
          </a:xfrm>
        </p:grpSpPr>
        <p:grpSp>
          <p:nvGrpSpPr>
            <p:cNvPr id="50" name="Group 49"/>
            <p:cNvGrpSpPr/>
            <p:nvPr/>
          </p:nvGrpSpPr>
          <p:grpSpPr>
            <a:xfrm>
              <a:off x="1533303" y="1257386"/>
              <a:ext cx="2212159" cy="839073"/>
              <a:chOff x="1485156" y="4944142"/>
              <a:chExt cx="2212159" cy="839073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485156" y="5389811"/>
                <a:ext cx="2212159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2414298" y="5130210"/>
                <a:ext cx="1283017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2738331" y="4944142"/>
                <a:ext cx="628941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61456" y="1820630"/>
              <a:ext cx="4507841" cy="808665"/>
              <a:chOff x="81879" y="5130210"/>
              <a:chExt cx="4507841" cy="653005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81879" y="5389811"/>
                <a:ext cx="4507841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708531" y="5130210"/>
                <a:ext cx="2030948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2488359" y="237015"/>
            <a:ext cx="2167536" cy="808665"/>
            <a:chOff x="2422183" y="5130210"/>
            <a:chExt cx="2167536" cy="653005"/>
          </a:xfrm>
        </p:grpSpPr>
        <p:sp>
          <p:nvSpPr>
            <p:cNvPr id="45" name="Rounded Rectangle 44"/>
            <p:cNvSpPr/>
            <p:nvPr/>
          </p:nvSpPr>
          <p:spPr>
            <a:xfrm>
              <a:off x="2884966" y="5389811"/>
              <a:ext cx="1704753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714305" y="5130210"/>
              <a:ext cx="503275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22183" y="5260731"/>
              <a:ext cx="1512732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58581" y="3412303"/>
            <a:ext cx="2167536" cy="808665"/>
            <a:chOff x="2422183" y="5130210"/>
            <a:chExt cx="2167536" cy="653005"/>
          </a:xfrm>
        </p:grpSpPr>
        <p:sp>
          <p:nvSpPr>
            <p:cNvPr id="58" name="Rounded Rectangle 57"/>
            <p:cNvSpPr/>
            <p:nvPr/>
          </p:nvSpPr>
          <p:spPr>
            <a:xfrm>
              <a:off x="2884966" y="5389811"/>
              <a:ext cx="1704753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714305" y="5130210"/>
              <a:ext cx="503275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22183" y="5260731"/>
              <a:ext cx="1512732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Freeform 2"/>
          <p:cNvSpPr/>
          <p:nvPr/>
        </p:nvSpPr>
        <p:spPr>
          <a:xfrm>
            <a:off x="1480984" y="369667"/>
            <a:ext cx="9648226" cy="6873344"/>
          </a:xfrm>
          <a:custGeom>
            <a:avLst/>
            <a:gdLst>
              <a:gd name="connsiteX0" fmla="*/ 0 w 9998242"/>
              <a:gd name="connsiteY0" fmla="*/ 5991726 h 7122695"/>
              <a:gd name="connsiteX1" fmla="*/ 120315 w 9998242"/>
              <a:gd name="connsiteY1" fmla="*/ 5197642 h 7122695"/>
              <a:gd name="connsiteX2" fmla="*/ 577515 w 9998242"/>
              <a:gd name="connsiteY2" fmla="*/ 4199021 h 7122695"/>
              <a:gd name="connsiteX3" fmla="*/ 926431 w 9998242"/>
              <a:gd name="connsiteY3" fmla="*/ 3272589 h 7122695"/>
              <a:gd name="connsiteX4" fmla="*/ 1888958 w 9998242"/>
              <a:gd name="connsiteY4" fmla="*/ 3561347 h 7122695"/>
              <a:gd name="connsiteX5" fmla="*/ 2105526 w 9998242"/>
              <a:gd name="connsiteY5" fmla="*/ 2875547 h 7122695"/>
              <a:gd name="connsiteX6" fmla="*/ 2382252 w 9998242"/>
              <a:gd name="connsiteY6" fmla="*/ 2779295 h 7122695"/>
              <a:gd name="connsiteX7" fmla="*/ 2719136 w 9998242"/>
              <a:gd name="connsiteY7" fmla="*/ 1239252 h 7122695"/>
              <a:gd name="connsiteX8" fmla="*/ 3056021 w 9998242"/>
              <a:gd name="connsiteY8" fmla="*/ 1130968 h 7122695"/>
              <a:gd name="connsiteX9" fmla="*/ 3188368 w 9998242"/>
              <a:gd name="connsiteY9" fmla="*/ 0 h 7122695"/>
              <a:gd name="connsiteX10" fmla="*/ 4379494 w 9998242"/>
              <a:gd name="connsiteY10" fmla="*/ 348916 h 7122695"/>
              <a:gd name="connsiteX11" fmla="*/ 4535905 w 9998242"/>
              <a:gd name="connsiteY11" fmla="*/ 577516 h 7122695"/>
              <a:gd name="connsiteX12" fmla="*/ 4788568 w 9998242"/>
              <a:gd name="connsiteY12" fmla="*/ 649705 h 7122695"/>
              <a:gd name="connsiteX13" fmla="*/ 4969042 w 9998242"/>
              <a:gd name="connsiteY13" fmla="*/ 962526 h 7122695"/>
              <a:gd name="connsiteX14" fmla="*/ 5101389 w 9998242"/>
              <a:gd name="connsiteY14" fmla="*/ 986589 h 7122695"/>
              <a:gd name="connsiteX15" fmla="*/ 5293894 w 9998242"/>
              <a:gd name="connsiteY15" fmla="*/ 2129589 h 7122695"/>
              <a:gd name="connsiteX16" fmla="*/ 5666873 w 9998242"/>
              <a:gd name="connsiteY16" fmla="*/ 2249905 h 7122695"/>
              <a:gd name="connsiteX17" fmla="*/ 6954252 w 9998242"/>
              <a:gd name="connsiteY17" fmla="*/ 3128210 h 7122695"/>
              <a:gd name="connsiteX18" fmla="*/ 7303168 w 9998242"/>
              <a:gd name="connsiteY18" fmla="*/ 3080084 h 7122695"/>
              <a:gd name="connsiteX19" fmla="*/ 8061158 w 9998242"/>
              <a:gd name="connsiteY19" fmla="*/ 2947737 h 7122695"/>
              <a:gd name="connsiteX20" fmla="*/ 8698831 w 9998242"/>
              <a:gd name="connsiteY20" fmla="*/ 4511842 h 7122695"/>
              <a:gd name="connsiteX21" fmla="*/ 9156031 w 9998242"/>
              <a:gd name="connsiteY21" fmla="*/ 4572000 h 7122695"/>
              <a:gd name="connsiteX22" fmla="*/ 9396663 w 9998242"/>
              <a:gd name="connsiteY22" fmla="*/ 5269831 h 7122695"/>
              <a:gd name="connsiteX23" fmla="*/ 9974179 w 9998242"/>
              <a:gd name="connsiteY23" fmla="*/ 5378116 h 7122695"/>
              <a:gd name="connsiteX24" fmla="*/ 9998242 w 9998242"/>
              <a:gd name="connsiteY24" fmla="*/ 6918158 h 7122695"/>
              <a:gd name="connsiteX25" fmla="*/ 156410 w 9998242"/>
              <a:gd name="connsiteY25" fmla="*/ 7122695 h 7122695"/>
              <a:gd name="connsiteX26" fmla="*/ 0 w 9998242"/>
              <a:gd name="connsiteY26" fmla="*/ 5991726 h 712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998242" h="7122695">
                <a:moveTo>
                  <a:pt x="0" y="5991726"/>
                </a:moveTo>
                <a:lnTo>
                  <a:pt x="120315" y="5197642"/>
                </a:lnTo>
                <a:lnTo>
                  <a:pt x="577515" y="4199021"/>
                </a:lnTo>
                <a:lnTo>
                  <a:pt x="926431" y="3272589"/>
                </a:lnTo>
                <a:lnTo>
                  <a:pt x="1888958" y="3561347"/>
                </a:lnTo>
                <a:lnTo>
                  <a:pt x="2105526" y="2875547"/>
                </a:lnTo>
                <a:lnTo>
                  <a:pt x="2382252" y="2779295"/>
                </a:lnTo>
                <a:lnTo>
                  <a:pt x="2719136" y="1239252"/>
                </a:lnTo>
                <a:lnTo>
                  <a:pt x="3056021" y="1130968"/>
                </a:lnTo>
                <a:lnTo>
                  <a:pt x="3188368" y="0"/>
                </a:lnTo>
                <a:lnTo>
                  <a:pt x="4379494" y="348916"/>
                </a:lnTo>
                <a:lnTo>
                  <a:pt x="4535905" y="577516"/>
                </a:lnTo>
                <a:lnTo>
                  <a:pt x="4788568" y="649705"/>
                </a:lnTo>
                <a:lnTo>
                  <a:pt x="4969042" y="962526"/>
                </a:lnTo>
                <a:lnTo>
                  <a:pt x="5101389" y="986589"/>
                </a:lnTo>
                <a:lnTo>
                  <a:pt x="5293894" y="2129589"/>
                </a:lnTo>
                <a:lnTo>
                  <a:pt x="5666873" y="2249905"/>
                </a:lnTo>
                <a:lnTo>
                  <a:pt x="6954252" y="3128210"/>
                </a:lnTo>
                <a:lnTo>
                  <a:pt x="7303168" y="3080084"/>
                </a:lnTo>
                <a:lnTo>
                  <a:pt x="8061158" y="2947737"/>
                </a:lnTo>
                <a:lnTo>
                  <a:pt x="8698831" y="4511842"/>
                </a:lnTo>
                <a:lnTo>
                  <a:pt x="9156031" y="4572000"/>
                </a:lnTo>
                <a:lnTo>
                  <a:pt x="9396663" y="5269831"/>
                </a:lnTo>
                <a:lnTo>
                  <a:pt x="9974179" y="5378116"/>
                </a:lnTo>
                <a:lnTo>
                  <a:pt x="9998242" y="6918158"/>
                </a:lnTo>
                <a:lnTo>
                  <a:pt x="156410" y="7122695"/>
                </a:lnTo>
                <a:lnTo>
                  <a:pt x="0" y="599172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53086" y="5433856"/>
            <a:ext cx="60542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BACKGROUND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25714" y="4098850"/>
            <a:ext cx="4882280" cy="179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COLOR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08940" y="4696576"/>
            <a:ext cx="3856695" cy="1069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BALANCE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51906" y="4322337"/>
            <a:ext cx="2855861" cy="683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SIMPLICITY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402212" y="5454679"/>
            <a:ext cx="3819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CONTRAST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448461" y="3681497"/>
            <a:ext cx="3124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SPACING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079166" y="3686057"/>
            <a:ext cx="4118118" cy="891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ALIGNMENT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523673" y="615969"/>
            <a:ext cx="1209974" cy="504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GRIDS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410322" y="893202"/>
            <a:ext cx="1786962" cy="801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LINES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350424" y="3079843"/>
            <a:ext cx="4680752" cy="891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CONSISTENCY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803063" y="2346107"/>
            <a:ext cx="3230206" cy="1069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SHAPES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933840" y="1287285"/>
            <a:ext cx="2574327" cy="1514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SIZE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215021"/>
            <a:ext cx="12192000" cy="668689"/>
          </a:xfrm>
          <a:prstGeom prst="rect">
            <a:avLst/>
          </a:prstGeom>
          <a:solidFill>
            <a:schemeClr val="tx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491916" y="6232358"/>
            <a:ext cx="9649326" cy="818147"/>
          </a:xfrm>
          <a:custGeom>
            <a:avLst/>
            <a:gdLst>
              <a:gd name="connsiteX0" fmla="*/ 96252 w 9649326"/>
              <a:gd name="connsiteY0" fmla="*/ 782053 h 818147"/>
              <a:gd name="connsiteX1" fmla="*/ 0 w 9649326"/>
              <a:gd name="connsiteY1" fmla="*/ 0 h 818147"/>
              <a:gd name="connsiteX2" fmla="*/ 9649326 w 9649326"/>
              <a:gd name="connsiteY2" fmla="*/ 0 h 818147"/>
              <a:gd name="connsiteX3" fmla="*/ 9637295 w 9649326"/>
              <a:gd name="connsiteY3" fmla="*/ 818147 h 818147"/>
              <a:gd name="connsiteX4" fmla="*/ 96252 w 9649326"/>
              <a:gd name="connsiteY4" fmla="*/ 782053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9326" h="818147">
                <a:moveTo>
                  <a:pt x="96252" y="782053"/>
                </a:moveTo>
                <a:lnTo>
                  <a:pt x="0" y="0"/>
                </a:lnTo>
                <a:lnTo>
                  <a:pt x="9649326" y="0"/>
                </a:lnTo>
                <a:lnTo>
                  <a:pt x="9637295" y="818147"/>
                </a:lnTo>
                <a:lnTo>
                  <a:pt x="96252" y="78205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60421" y="280930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20%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6876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3815 -0.00046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324 L 0.13333 0.00046 " pathEditMode="relative" rAng="0" ptsTypes="AA">
                                      <p:cBhvr>
                                        <p:cTn id="8" dur="7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22005 0.00162 " pathEditMode="relative" rAng="0" ptsTypes="AA">
                                      <p:cBhvr>
                                        <p:cTn id="10" dur="7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1" grpId="0"/>
      <p:bldP spid="63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106905" y="-145778"/>
            <a:ext cx="10058400" cy="7014412"/>
          </a:xfrm>
          <a:custGeom>
            <a:avLst/>
            <a:gdLst>
              <a:gd name="connsiteX0" fmla="*/ 457200 w 10058400"/>
              <a:gd name="connsiteY0" fmla="*/ 72189 h 7110663"/>
              <a:gd name="connsiteX1" fmla="*/ 577516 w 10058400"/>
              <a:gd name="connsiteY1" fmla="*/ 914400 h 7110663"/>
              <a:gd name="connsiteX2" fmla="*/ 228600 w 10058400"/>
              <a:gd name="connsiteY2" fmla="*/ 1515979 h 7110663"/>
              <a:gd name="connsiteX3" fmla="*/ 156411 w 10058400"/>
              <a:gd name="connsiteY3" fmla="*/ 2442410 h 7110663"/>
              <a:gd name="connsiteX4" fmla="*/ 0 w 10058400"/>
              <a:gd name="connsiteY4" fmla="*/ 2646947 h 7110663"/>
              <a:gd name="connsiteX5" fmla="*/ 252663 w 10058400"/>
              <a:gd name="connsiteY5" fmla="*/ 4138863 h 7110663"/>
              <a:gd name="connsiteX6" fmla="*/ 613611 w 10058400"/>
              <a:gd name="connsiteY6" fmla="*/ 4271210 h 7110663"/>
              <a:gd name="connsiteX7" fmla="*/ 854242 w 10058400"/>
              <a:gd name="connsiteY7" fmla="*/ 5534526 h 7110663"/>
              <a:gd name="connsiteX8" fmla="*/ 1143000 w 10058400"/>
              <a:gd name="connsiteY8" fmla="*/ 5522495 h 7110663"/>
              <a:gd name="connsiteX9" fmla="*/ 1395663 w 10058400"/>
              <a:gd name="connsiteY9" fmla="*/ 7098631 h 7110663"/>
              <a:gd name="connsiteX10" fmla="*/ 8698832 w 10058400"/>
              <a:gd name="connsiteY10" fmla="*/ 7110663 h 7110663"/>
              <a:gd name="connsiteX11" fmla="*/ 8783053 w 10058400"/>
              <a:gd name="connsiteY11" fmla="*/ 6388768 h 7110663"/>
              <a:gd name="connsiteX12" fmla="*/ 9456821 w 10058400"/>
              <a:gd name="connsiteY12" fmla="*/ 5847347 h 7110663"/>
              <a:gd name="connsiteX13" fmla="*/ 9601200 w 10058400"/>
              <a:gd name="connsiteY13" fmla="*/ 5173579 h 7110663"/>
              <a:gd name="connsiteX14" fmla="*/ 9745579 w 10058400"/>
              <a:gd name="connsiteY14" fmla="*/ 5185610 h 7110663"/>
              <a:gd name="connsiteX15" fmla="*/ 10058400 w 10058400"/>
              <a:gd name="connsiteY15" fmla="*/ 0 h 7110663"/>
              <a:gd name="connsiteX16" fmla="*/ 457200 w 10058400"/>
              <a:gd name="connsiteY16" fmla="*/ 72189 h 711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58400" h="7110663">
                <a:moveTo>
                  <a:pt x="457200" y="72189"/>
                </a:moveTo>
                <a:lnTo>
                  <a:pt x="577516" y="914400"/>
                </a:lnTo>
                <a:lnTo>
                  <a:pt x="228600" y="1515979"/>
                </a:lnTo>
                <a:lnTo>
                  <a:pt x="156411" y="2442410"/>
                </a:lnTo>
                <a:lnTo>
                  <a:pt x="0" y="2646947"/>
                </a:lnTo>
                <a:lnTo>
                  <a:pt x="252663" y="4138863"/>
                </a:lnTo>
                <a:lnTo>
                  <a:pt x="613611" y="4271210"/>
                </a:lnTo>
                <a:lnTo>
                  <a:pt x="854242" y="5534526"/>
                </a:lnTo>
                <a:lnTo>
                  <a:pt x="1143000" y="5522495"/>
                </a:lnTo>
                <a:lnTo>
                  <a:pt x="1395663" y="7098631"/>
                </a:lnTo>
                <a:lnTo>
                  <a:pt x="8698832" y="7110663"/>
                </a:lnTo>
                <a:lnTo>
                  <a:pt x="8783053" y="6388768"/>
                </a:lnTo>
                <a:lnTo>
                  <a:pt x="9456821" y="5847347"/>
                </a:lnTo>
                <a:lnTo>
                  <a:pt x="9601200" y="5173579"/>
                </a:lnTo>
                <a:lnTo>
                  <a:pt x="9745579" y="5185610"/>
                </a:lnTo>
                <a:lnTo>
                  <a:pt x="10058400" y="0"/>
                </a:lnTo>
                <a:lnTo>
                  <a:pt x="457200" y="7218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8216" y="892550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EDIT QUERIES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9162" y="-92334"/>
            <a:ext cx="5021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MEASURES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35008" y="569384"/>
            <a:ext cx="27452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DAX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6790" y="123109"/>
            <a:ext cx="4485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RELATIONSHIPS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0998" y="799382"/>
            <a:ext cx="42773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DATA SOURCES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5620" y="1296384"/>
            <a:ext cx="35605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APPEND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0816" y="1861174"/>
            <a:ext cx="3239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UNPIVOT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0888" y="1337039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TRANSPOSE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8996" y="1992569"/>
            <a:ext cx="2767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DRILL DOWN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877" y="2439195"/>
            <a:ext cx="3930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FORMULAS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2313" y="1697052"/>
            <a:ext cx="222208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</a:t>
            </a:r>
            <a:endParaRPr kumimoji="0" lang="en-US" sz="199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2223" y="2627878"/>
            <a:ext cx="38494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MULTIDIMENSIONAL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TABLES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22106" y="2917877"/>
            <a:ext cx="4071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HIERARCHY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1933" y="3200399"/>
            <a:ext cx="3763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SPLIT COLUMNS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9753" y="3484426"/>
            <a:ext cx="67265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MODELING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41225" y="3749392"/>
            <a:ext cx="2667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SORT BY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30378" y="4679527"/>
            <a:ext cx="2409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FILTERS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9753" y="6008189"/>
            <a:ext cx="545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SUMMARIZATION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90394" y="5215936"/>
            <a:ext cx="2636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PIVOT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82533" y="4760084"/>
            <a:ext cx="2648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EXTRACT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33937" y="4380978"/>
            <a:ext cx="254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AGGREGATE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5476" y="6132391"/>
            <a:ext cx="1619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EXPAND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41732" y="4719889"/>
            <a:ext cx="30409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MERGE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8322" y="5430902"/>
            <a:ext cx="232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REPLACE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3347" y="2266013"/>
            <a:ext cx="1870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COMBINE BINARIES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25476" y="5702833"/>
            <a:ext cx="2805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REMOVE DUPLICATES</a:t>
            </a:r>
          </a:p>
        </p:txBody>
      </p:sp>
    </p:spTree>
    <p:extLst>
      <p:ext uri="{BB962C8B-B14F-4D97-AF65-F5344CB8AC3E}">
        <p14:creationId xmlns:p14="http://schemas.microsoft.com/office/powerpoint/2010/main" val="2554697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2502569" y="-108284"/>
            <a:ext cx="7315199" cy="5233737"/>
          </a:xfrm>
          <a:custGeom>
            <a:avLst/>
            <a:gdLst>
              <a:gd name="connsiteX0" fmla="*/ 0 w 7327231"/>
              <a:gd name="connsiteY0" fmla="*/ 60158 h 4126831"/>
              <a:gd name="connsiteX1" fmla="*/ 336884 w 7327231"/>
              <a:gd name="connsiteY1" fmla="*/ 1756610 h 4126831"/>
              <a:gd name="connsiteX2" fmla="*/ 1094874 w 7327231"/>
              <a:gd name="connsiteY2" fmla="*/ 2406316 h 4126831"/>
              <a:gd name="connsiteX3" fmla="*/ 1359568 w 7327231"/>
              <a:gd name="connsiteY3" fmla="*/ 2249905 h 4126831"/>
              <a:gd name="connsiteX4" fmla="*/ 1467852 w 7327231"/>
              <a:gd name="connsiteY4" fmla="*/ 1828800 h 4126831"/>
              <a:gd name="connsiteX5" fmla="*/ 2069431 w 7327231"/>
              <a:gd name="connsiteY5" fmla="*/ 4126831 h 4126831"/>
              <a:gd name="connsiteX6" fmla="*/ 2839452 w 7327231"/>
              <a:gd name="connsiteY6" fmla="*/ 3934326 h 4126831"/>
              <a:gd name="connsiteX7" fmla="*/ 3657600 w 7327231"/>
              <a:gd name="connsiteY7" fmla="*/ 2574758 h 4126831"/>
              <a:gd name="connsiteX8" fmla="*/ 5594684 w 7327231"/>
              <a:gd name="connsiteY8" fmla="*/ 1311442 h 4126831"/>
              <a:gd name="connsiteX9" fmla="*/ 6821905 w 7327231"/>
              <a:gd name="connsiteY9" fmla="*/ 1118937 h 4126831"/>
              <a:gd name="connsiteX10" fmla="*/ 7218947 w 7327231"/>
              <a:gd name="connsiteY10" fmla="*/ 601579 h 4126831"/>
              <a:gd name="connsiteX11" fmla="*/ 7327231 w 7327231"/>
              <a:gd name="connsiteY11" fmla="*/ 0 h 4126831"/>
              <a:gd name="connsiteX12" fmla="*/ 0 w 7327231"/>
              <a:gd name="connsiteY12" fmla="*/ 60158 h 412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7231" h="4126831">
                <a:moveTo>
                  <a:pt x="0" y="60158"/>
                </a:moveTo>
                <a:lnTo>
                  <a:pt x="336884" y="1756610"/>
                </a:lnTo>
                <a:lnTo>
                  <a:pt x="1094874" y="2406316"/>
                </a:lnTo>
                <a:lnTo>
                  <a:pt x="1359568" y="2249905"/>
                </a:lnTo>
                <a:lnTo>
                  <a:pt x="1467852" y="1828800"/>
                </a:lnTo>
                <a:lnTo>
                  <a:pt x="2069431" y="4126831"/>
                </a:lnTo>
                <a:lnTo>
                  <a:pt x="2839452" y="3934326"/>
                </a:lnTo>
                <a:lnTo>
                  <a:pt x="3657600" y="2574758"/>
                </a:lnTo>
                <a:lnTo>
                  <a:pt x="5594684" y="1311442"/>
                </a:lnTo>
                <a:lnTo>
                  <a:pt x="6821905" y="1118937"/>
                </a:lnTo>
                <a:lnTo>
                  <a:pt x="7218947" y="601579"/>
                </a:lnTo>
                <a:lnTo>
                  <a:pt x="7327231" y="0"/>
                </a:lnTo>
                <a:lnTo>
                  <a:pt x="0" y="601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-1977419" y="5590294"/>
            <a:ext cx="15023975" cy="1825988"/>
          </a:xfrm>
          <a:custGeom>
            <a:avLst/>
            <a:gdLst>
              <a:gd name="connsiteX0" fmla="*/ 834420 w 15023975"/>
              <a:gd name="connsiteY0" fmla="*/ 666127 h 1825988"/>
              <a:gd name="connsiteX1" fmla="*/ 3962630 w 15023975"/>
              <a:gd name="connsiteY1" fmla="*/ 305180 h 1825988"/>
              <a:gd name="connsiteX2" fmla="*/ 8414314 w 15023975"/>
              <a:gd name="connsiteY2" fmla="*/ 774412 h 1825988"/>
              <a:gd name="connsiteX3" fmla="*/ 13696178 w 15023975"/>
              <a:gd name="connsiteY3" fmla="*/ 124706 h 1825988"/>
              <a:gd name="connsiteX4" fmla="*/ 14598546 w 15023975"/>
              <a:gd name="connsiteY4" fmla="*/ 16422 h 1825988"/>
              <a:gd name="connsiteX5" fmla="*/ 14586514 w 15023975"/>
              <a:gd name="connsiteY5" fmla="*/ 341275 h 1825988"/>
              <a:gd name="connsiteX6" fmla="*/ 13828525 w 15023975"/>
              <a:gd name="connsiteY6" fmla="*/ 1712875 h 1825988"/>
              <a:gd name="connsiteX7" fmla="*/ 1195367 w 15023975"/>
              <a:gd name="connsiteY7" fmla="*/ 1628654 h 1825988"/>
              <a:gd name="connsiteX8" fmla="*/ 834420 w 15023975"/>
              <a:gd name="connsiteY8" fmla="*/ 666127 h 182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23975" h="1825988">
                <a:moveTo>
                  <a:pt x="834420" y="666127"/>
                </a:moveTo>
                <a:cubicBezTo>
                  <a:pt x="1295630" y="445548"/>
                  <a:pt x="2699314" y="287133"/>
                  <a:pt x="3962630" y="305180"/>
                </a:cubicBezTo>
                <a:cubicBezTo>
                  <a:pt x="5225946" y="323227"/>
                  <a:pt x="6792056" y="804491"/>
                  <a:pt x="8414314" y="774412"/>
                </a:cubicBezTo>
                <a:cubicBezTo>
                  <a:pt x="10036572" y="744333"/>
                  <a:pt x="13696178" y="124706"/>
                  <a:pt x="13696178" y="124706"/>
                </a:cubicBezTo>
                <a:cubicBezTo>
                  <a:pt x="14726883" y="-1626"/>
                  <a:pt x="14450157" y="-19673"/>
                  <a:pt x="14598546" y="16422"/>
                </a:cubicBezTo>
                <a:cubicBezTo>
                  <a:pt x="14746935" y="52517"/>
                  <a:pt x="14714851" y="58533"/>
                  <a:pt x="14586514" y="341275"/>
                </a:cubicBezTo>
                <a:cubicBezTo>
                  <a:pt x="14458177" y="624017"/>
                  <a:pt x="16060383" y="1498312"/>
                  <a:pt x="13828525" y="1712875"/>
                </a:cubicBezTo>
                <a:cubicBezTo>
                  <a:pt x="11596667" y="1927438"/>
                  <a:pt x="3357041" y="1801107"/>
                  <a:pt x="1195367" y="1628654"/>
                </a:cubicBezTo>
                <a:cubicBezTo>
                  <a:pt x="-966307" y="1456201"/>
                  <a:pt x="373210" y="886706"/>
                  <a:pt x="834420" y="6661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38301" y="1715786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80%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6710" y="-58410"/>
            <a:ext cx="6527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WORKING,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8484" y="2361823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THE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6710" y="1064642"/>
            <a:ext cx="40251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CLEANING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7341" y="2100506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9709" y="1807643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ENHANCING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21192" y="2664695"/>
            <a:ext cx="1969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DATA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3980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2820" y="262647"/>
            <a:ext cx="6269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Get Power BI (Free)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tinyurl.com/hj5hdg6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Jump Start         </a:t>
            </a:r>
            <a:r>
              <a:rPr lang="en-US" dirty="0" smtClean="0">
                <a:hlinkClick r:id="rId3"/>
              </a:rPr>
              <a:t>http://bit.ly/1ktON16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Getting Started </a:t>
            </a:r>
            <a:r>
              <a:rPr lang="en-US" dirty="0" smtClean="0">
                <a:hlinkClick r:id="rId4"/>
              </a:rPr>
              <a:t>http://bit.ly/1FF88KA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Team Blog          </a:t>
            </a:r>
            <a:r>
              <a:rPr lang="en-US" dirty="0" smtClean="0">
                <a:hlinkClick r:id="rId5"/>
              </a:rPr>
              <a:t>http://bit.ly/1vwbTLG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Channel 9          </a:t>
            </a:r>
            <a:r>
              <a:rPr lang="en-US" dirty="0" smtClean="0">
                <a:hlinkClick r:id="rId6"/>
              </a:rPr>
              <a:t>http://bit.ly/1a9Q0gv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Power BI                            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powerbi.microsoft.com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9923" y="262647"/>
            <a:ext cx="1116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odoni MT" panose="02070603080606020203" pitchFamily="18" charset="0"/>
              </a:rPr>
              <a:t>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3" y="1419225"/>
            <a:ext cx="193357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1419225"/>
            <a:ext cx="1919288" cy="238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9" y="4057651"/>
            <a:ext cx="2400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585" y="4057651"/>
            <a:ext cx="186601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8"/>
          <a:stretch/>
        </p:blipFill>
        <p:spPr>
          <a:xfrm>
            <a:off x="1" y="1396532"/>
            <a:ext cx="12192000" cy="54609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Thankyou for Coming to </a:t>
            </a:r>
            <a:r>
              <a:rPr lang="en-US" dirty="0" err="1" smtClean="0"/>
              <a:t>PowerBI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3196" y="4500603"/>
            <a:ext cx="3928070" cy="950438"/>
          </a:xfrm>
          <a:prstGeom prst="rect">
            <a:avLst/>
          </a:prstGeom>
          <a:solidFill>
            <a:srgbClr val="F2C812"/>
          </a:solidFill>
        </p:spPr>
        <p:txBody>
          <a:bodyPr wrap="square" lIns="0" rIns="0" bIns="179285">
            <a:spAutoFit/>
          </a:bodyPr>
          <a:lstStyle/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Sign up for a free Preview account </a:t>
            </a:r>
            <a:br>
              <a:rPr lang="en-US" sz="1568" dirty="0">
                <a:solidFill>
                  <a:srgbClr val="000000"/>
                </a:solidFill>
                <a:latin typeface="Segoe UI Light"/>
              </a:rPr>
            </a:br>
            <a:endParaRPr lang="en-US" sz="1568" dirty="0">
              <a:solidFill>
                <a:srgbClr val="000000"/>
              </a:solidFill>
              <a:latin typeface="Segoe UI Light"/>
            </a:endParaRPr>
          </a:p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Take the Power BI Tour</a:t>
            </a:r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black">
          <a:xfrm rot="5400000">
            <a:off x="2508132" y="454552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black">
          <a:xfrm rot="5400000">
            <a:off x="2508132" y="499828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1238" cy="6857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" y="6337926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119062"/>
            <a:ext cx="9758361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033587"/>
            <a:ext cx="2329962" cy="2524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2971799"/>
            <a:ext cx="666750" cy="42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62" y="2033586"/>
            <a:ext cx="2257690" cy="2524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601" y="3019423"/>
            <a:ext cx="428625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115" y="819147"/>
            <a:ext cx="1781175" cy="159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115" y="4333875"/>
            <a:ext cx="2133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3" y="579375"/>
            <a:ext cx="10981478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5572" y="1333620"/>
            <a:ext cx="3757131" cy="3857385"/>
            <a:chOff x="788434" y="1919407"/>
            <a:chExt cx="3757131" cy="3857385"/>
          </a:xfrm>
        </p:grpSpPr>
        <p:grpSp>
          <p:nvGrpSpPr>
            <p:cNvPr id="5" name="Group 4"/>
            <p:cNvGrpSpPr/>
            <p:nvPr/>
          </p:nvGrpSpPr>
          <p:grpSpPr>
            <a:xfrm>
              <a:off x="788434" y="1919407"/>
              <a:ext cx="3757131" cy="3857385"/>
              <a:chOff x="788434" y="1919407"/>
              <a:chExt cx="3757131" cy="385738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88434" y="2019661"/>
                <a:ext cx="3757131" cy="375713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88434" y="1919407"/>
                <a:ext cx="3757131" cy="3757131"/>
              </a:xfrm>
              <a:prstGeom prst="ellipse">
                <a:avLst/>
              </a:prstGeom>
              <a:solidFill>
                <a:srgbClr val="22C0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292352" y="2746302"/>
              <a:ext cx="2819934" cy="2276802"/>
              <a:chOff x="2421327" y="1629793"/>
              <a:chExt cx="3707329" cy="2973582"/>
            </a:xfrm>
          </p:grpSpPr>
          <p:grpSp>
            <p:nvGrpSpPr>
              <p:cNvPr id="7" name="Group 6"/>
              <p:cNvGrpSpPr/>
              <p:nvPr/>
            </p:nvGrpSpPr>
            <p:grpSpPr>
              <a:xfrm rot="2747470">
                <a:off x="3413112" y="1107813"/>
                <a:ext cx="2193564" cy="3237524"/>
                <a:chOff x="6562516" y="2552700"/>
                <a:chExt cx="2297483" cy="339090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562516" y="4163417"/>
                  <a:ext cx="2297483" cy="1593850"/>
                  <a:chOff x="6562516" y="4163417"/>
                  <a:chExt cx="2297483" cy="1593850"/>
                </a:xfrm>
              </p:grpSpPr>
              <p:sp>
                <p:nvSpPr>
                  <p:cNvPr id="18" name="Parallelogram 3"/>
                  <p:cNvSpPr/>
                  <p:nvPr/>
                </p:nvSpPr>
                <p:spPr>
                  <a:xfrm rot="6057941">
                    <a:off x="7566929" y="4464197"/>
                    <a:ext cx="1593850" cy="992290"/>
                  </a:xfrm>
                  <a:custGeom>
                    <a:avLst/>
                    <a:gdLst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944986 h 944986"/>
                      <a:gd name="connsiteX1" fmla="*/ 315556 w 1593850"/>
                      <a:gd name="connsiteY1" fmla="*/ 63275 h 944986"/>
                      <a:gd name="connsiteX2" fmla="*/ 1593850 w 1593850"/>
                      <a:gd name="connsiteY2" fmla="*/ 63275 h 944986"/>
                      <a:gd name="connsiteX3" fmla="*/ 1278294 w 1593850"/>
                      <a:gd name="connsiteY3" fmla="*/ 944986 h 944986"/>
                      <a:gd name="connsiteX4" fmla="*/ 0 w 1593850"/>
                      <a:gd name="connsiteY4" fmla="*/ 944986 h 944986"/>
                      <a:gd name="connsiteX0" fmla="*/ 0 w 1593850"/>
                      <a:gd name="connsiteY0" fmla="*/ 992290 h 992290"/>
                      <a:gd name="connsiteX1" fmla="*/ 315556 w 1593850"/>
                      <a:gd name="connsiteY1" fmla="*/ 110579 h 992290"/>
                      <a:gd name="connsiteX2" fmla="*/ 1593850 w 1593850"/>
                      <a:gd name="connsiteY2" fmla="*/ 110579 h 992290"/>
                      <a:gd name="connsiteX3" fmla="*/ 1278294 w 1593850"/>
                      <a:gd name="connsiteY3" fmla="*/ 992290 h 992290"/>
                      <a:gd name="connsiteX4" fmla="*/ 0 w 1593850"/>
                      <a:gd name="connsiteY4" fmla="*/ 992290 h 992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3850" h="992290">
                        <a:moveTo>
                          <a:pt x="0" y="992290"/>
                        </a:moveTo>
                        <a:cubicBezTo>
                          <a:pt x="105185" y="698386"/>
                          <a:pt x="-47016" y="544908"/>
                          <a:pt x="315556" y="110579"/>
                        </a:cubicBezTo>
                        <a:cubicBezTo>
                          <a:pt x="675260" y="-31791"/>
                          <a:pt x="1086474" y="-41844"/>
                          <a:pt x="1593850" y="110579"/>
                        </a:cubicBezTo>
                        <a:cubicBezTo>
                          <a:pt x="1261823" y="435499"/>
                          <a:pt x="878285" y="628101"/>
                          <a:pt x="1278294" y="992290"/>
                        </a:cubicBezTo>
                        <a:lnTo>
                          <a:pt x="0" y="992290"/>
                        </a:lnTo>
                        <a:close/>
                      </a:path>
                    </a:pathLst>
                  </a:custGeom>
                  <a:solidFill>
                    <a:srgbClr val="FFC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Parallelogram 3"/>
                  <p:cNvSpPr/>
                  <p:nvPr/>
                </p:nvSpPr>
                <p:spPr>
                  <a:xfrm rot="15542059" flipH="1">
                    <a:off x="6261736" y="4464197"/>
                    <a:ext cx="1593850" cy="992290"/>
                  </a:xfrm>
                  <a:custGeom>
                    <a:avLst/>
                    <a:gdLst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881711 h 881711"/>
                      <a:gd name="connsiteX1" fmla="*/ 315556 w 1593850"/>
                      <a:gd name="connsiteY1" fmla="*/ 0 h 881711"/>
                      <a:gd name="connsiteX2" fmla="*/ 1593850 w 1593850"/>
                      <a:gd name="connsiteY2" fmla="*/ 0 h 881711"/>
                      <a:gd name="connsiteX3" fmla="*/ 1278294 w 1593850"/>
                      <a:gd name="connsiteY3" fmla="*/ 881711 h 881711"/>
                      <a:gd name="connsiteX4" fmla="*/ 0 w 1593850"/>
                      <a:gd name="connsiteY4" fmla="*/ 881711 h 881711"/>
                      <a:gd name="connsiteX0" fmla="*/ 0 w 1593850"/>
                      <a:gd name="connsiteY0" fmla="*/ 944986 h 944986"/>
                      <a:gd name="connsiteX1" fmla="*/ 315556 w 1593850"/>
                      <a:gd name="connsiteY1" fmla="*/ 63275 h 944986"/>
                      <a:gd name="connsiteX2" fmla="*/ 1593850 w 1593850"/>
                      <a:gd name="connsiteY2" fmla="*/ 63275 h 944986"/>
                      <a:gd name="connsiteX3" fmla="*/ 1278294 w 1593850"/>
                      <a:gd name="connsiteY3" fmla="*/ 944986 h 944986"/>
                      <a:gd name="connsiteX4" fmla="*/ 0 w 1593850"/>
                      <a:gd name="connsiteY4" fmla="*/ 944986 h 944986"/>
                      <a:gd name="connsiteX0" fmla="*/ 0 w 1593850"/>
                      <a:gd name="connsiteY0" fmla="*/ 992290 h 992290"/>
                      <a:gd name="connsiteX1" fmla="*/ 315556 w 1593850"/>
                      <a:gd name="connsiteY1" fmla="*/ 110579 h 992290"/>
                      <a:gd name="connsiteX2" fmla="*/ 1593850 w 1593850"/>
                      <a:gd name="connsiteY2" fmla="*/ 110579 h 992290"/>
                      <a:gd name="connsiteX3" fmla="*/ 1278294 w 1593850"/>
                      <a:gd name="connsiteY3" fmla="*/ 992290 h 992290"/>
                      <a:gd name="connsiteX4" fmla="*/ 0 w 1593850"/>
                      <a:gd name="connsiteY4" fmla="*/ 992290 h 992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3850" h="992290">
                        <a:moveTo>
                          <a:pt x="0" y="992290"/>
                        </a:moveTo>
                        <a:cubicBezTo>
                          <a:pt x="105185" y="698386"/>
                          <a:pt x="-47016" y="544908"/>
                          <a:pt x="315556" y="110579"/>
                        </a:cubicBezTo>
                        <a:cubicBezTo>
                          <a:pt x="675260" y="-31791"/>
                          <a:pt x="1086474" y="-41844"/>
                          <a:pt x="1593850" y="110579"/>
                        </a:cubicBezTo>
                        <a:cubicBezTo>
                          <a:pt x="1261823" y="435499"/>
                          <a:pt x="878285" y="628101"/>
                          <a:pt x="1278294" y="992290"/>
                        </a:cubicBezTo>
                        <a:lnTo>
                          <a:pt x="0" y="992290"/>
                        </a:lnTo>
                        <a:close/>
                      </a:path>
                    </a:pathLst>
                  </a:custGeom>
                  <a:solidFill>
                    <a:srgbClr val="FFC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Freeform 12"/>
                <p:cNvSpPr/>
                <p:nvPr/>
              </p:nvSpPr>
              <p:spPr>
                <a:xfrm>
                  <a:off x="7145910" y="2552700"/>
                  <a:ext cx="1130695" cy="520700"/>
                </a:xfrm>
                <a:custGeom>
                  <a:avLst/>
                  <a:gdLst>
                    <a:gd name="connsiteX0" fmla="*/ 559116 w 1130695"/>
                    <a:gd name="connsiteY0" fmla="*/ 0 h 520700"/>
                    <a:gd name="connsiteX1" fmla="*/ 1061411 w 1130695"/>
                    <a:gd name="connsiteY1" fmla="*/ 423829 h 520700"/>
                    <a:gd name="connsiteX2" fmla="*/ 1130695 w 1130695"/>
                    <a:gd name="connsiteY2" fmla="*/ 520700 h 520700"/>
                    <a:gd name="connsiteX3" fmla="*/ 0 w 1130695"/>
                    <a:gd name="connsiteY3" fmla="*/ 520700 h 520700"/>
                    <a:gd name="connsiteX4" fmla="*/ 3438 w 1130695"/>
                    <a:gd name="connsiteY4" fmla="*/ 515308 h 520700"/>
                    <a:gd name="connsiteX5" fmla="*/ 559116 w 1130695"/>
                    <a:gd name="connsiteY5" fmla="*/ 0 h 52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30695" h="520700">
                      <a:moveTo>
                        <a:pt x="559116" y="0"/>
                      </a:moveTo>
                      <a:cubicBezTo>
                        <a:pt x="772437" y="119724"/>
                        <a:pt x="936768" y="263632"/>
                        <a:pt x="1061411" y="423829"/>
                      </a:cubicBezTo>
                      <a:lnTo>
                        <a:pt x="1130695" y="520700"/>
                      </a:lnTo>
                      <a:lnTo>
                        <a:pt x="0" y="520700"/>
                      </a:lnTo>
                      <a:lnTo>
                        <a:pt x="3438" y="515308"/>
                      </a:lnTo>
                      <a:cubicBezTo>
                        <a:pt x="134361" y="325288"/>
                        <a:pt x="315038" y="150812"/>
                        <a:pt x="559116" y="0"/>
                      </a:cubicBezTo>
                      <a:close/>
                    </a:path>
                  </a:pathLst>
                </a:custGeom>
                <a:solidFill>
                  <a:srgbClr val="FF68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6857382" y="3200400"/>
                  <a:ext cx="1707751" cy="2552700"/>
                </a:xfrm>
                <a:custGeom>
                  <a:avLst/>
                  <a:gdLst>
                    <a:gd name="connsiteX0" fmla="*/ 222448 w 1707751"/>
                    <a:gd name="connsiteY0" fmla="*/ 0 h 2552700"/>
                    <a:gd name="connsiteX1" fmla="*/ 1504670 w 1707751"/>
                    <a:gd name="connsiteY1" fmla="*/ 0 h 2552700"/>
                    <a:gd name="connsiteX2" fmla="*/ 1544885 w 1707751"/>
                    <a:gd name="connsiteY2" fmla="*/ 80367 h 2552700"/>
                    <a:gd name="connsiteX3" fmla="*/ 1373435 w 1707751"/>
                    <a:gd name="connsiteY3" fmla="*/ 2552700 h 2552700"/>
                    <a:gd name="connsiteX4" fmla="*/ 293935 w 1707751"/>
                    <a:gd name="connsiteY4" fmla="*/ 2552700 h 2552700"/>
                    <a:gd name="connsiteX5" fmla="*/ 188565 w 1707751"/>
                    <a:gd name="connsiteY5" fmla="*/ 62508 h 2552700"/>
                    <a:gd name="connsiteX6" fmla="*/ 222448 w 1707751"/>
                    <a:gd name="connsiteY6" fmla="*/ 0 h 2552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07751" h="2552700">
                      <a:moveTo>
                        <a:pt x="222448" y="0"/>
                      </a:moveTo>
                      <a:lnTo>
                        <a:pt x="1504670" y="0"/>
                      </a:lnTo>
                      <a:lnTo>
                        <a:pt x="1544885" y="80367"/>
                      </a:lnTo>
                      <a:cubicBezTo>
                        <a:pt x="1930648" y="929481"/>
                        <a:pt x="1530598" y="2044700"/>
                        <a:pt x="1373435" y="2552700"/>
                      </a:cubicBezTo>
                      <a:lnTo>
                        <a:pt x="293935" y="2552700"/>
                      </a:lnTo>
                      <a:cubicBezTo>
                        <a:pt x="117723" y="1863725"/>
                        <a:pt x="-208509" y="860425"/>
                        <a:pt x="188565" y="62508"/>
                      </a:cubicBezTo>
                      <a:lnTo>
                        <a:pt x="222448" y="0"/>
                      </a:lnTo>
                      <a:close/>
                    </a:path>
                  </a:pathLst>
                </a:custGeom>
                <a:solidFill>
                  <a:srgbClr val="FF68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7181483" y="5837094"/>
                  <a:ext cx="1034149" cy="106506"/>
                </a:xfrm>
                <a:prstGeom prst="rect">
                  <a:avLst/>
                </a:prstGeom>
                <a:solidFill>
                  <a:srgbClr val="FF68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7135957" y="3415702"/>
                  <a:ext cx="1150600" cy="1150600"/>
                </a:xfrm>
                <a:prstGeom prst="ellipse">
                  <a:avLst/>
                </a:prstGeom>
                <a:solidFill>
                  <a:srgbClr val="FFC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7198239" y="3477984"/>
                  <a:ext cx="1026037" cy="10260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2421327" y="3798170"/>
                <a:ext cx="977802" cy="805205"/>
                <a:chOff x="3495996" y="2457357"/>
                <a:chExt cx="763516" cy="628744"/>
              </a:xfrm>
            </p:grpSpPr>
            <p:sp>
              <p:nvSpPr>
                <p:cNvPr id="9" name="4-Point Star 8"/>
                <p:cNvSpPr/>
                <p:nvPr/>
              </p:nvSpPr>
              <p:spPr>
                <a:xfrm>
                  <a:off x="3495996" y="2606146"/>
                  <a:ext cx="336783" cy="336783"/>
                </a:xfrm>
                <a:prstGeom prst="star4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4-Point Star 9"/>
                <p:cNvSpPr/>
                <p:nvPr/>
              </p:nvSpPr>
              <p:spPr>
                <a:xfrm>
                  <a:off x="3816473" y="2457357"/>
                  <a:ext cx="242049" cy="242049"/>
                </a:xfrm>
                <a:prstGeom prst="star4">
                  <a:avLst>
                    <a:gd name="adj" fmla="val 1056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4-Point Star 10"/>
                <p:cNvSpPr/>
                <p:nvPr/>
              </p:nvSpPr>
              <p:spPr>
                <a:xfrm>
                  <a:off x="3834688" y="2661277"/>
                  <a:ext cx="424824" cy="424824"/>
                </a:xfrm>
                <a:prstGeom prst="star4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TextBox 21"/>
          <p:cNvSpPr txBox="1"/>
          <p:nvPr/>
        </p:nvSpPr>
        <p:spPr>
          <a:xfrm>
            <a:off x="5876087" y="5656866"/>
            <a:ext cx="6686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DAX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340797" y="1333620"/>
            <a:ext cx="3757131" cy="3857385"/>
            <a:chOff x="788434" y="1919407"/>
            <a:chExt cx="3757131" cy="3857385"/>
          </a:xfrm>
        </p:grpSpPr>
        <p:grpSp>
          <p:nvGrpSpPr>
            <p:cNvPr id="24" name="Group 23"/>
            <p:cNvGrpSpPr/>
            <p:nvPr/>
          </p:nvGrpSpPr>
          <p:grpSpPr>
            <a:xfrm>
              <a:off x="788434" y="1919407"/>
              <a:ext cx="3757131" cy="3857385"/>
              <a:chOff x="788434" y="1919407"/>
              <a:chExt cx="3757131" cy="3857385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88434" y="2019661"/>
                <a:ext cx="3757131" cy="375713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88434" y="1919407"/>
                <a:ext cx="3757131" cy="3757131"/>
              </a:xfrm>
              <a:prstGeom prst="ellipse">
                <a:avLst/>
              </a:prstGeom>
              <a:solidFill>
                <a:srgbClr val="26C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136274" y="2547208"/>
              <a:ext cx="3061450" cy="2186474"/>
              <a:chOff x="1136274" y="2547208"/>
              <a:chExt cx="3061450" cy="2186474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1136274" y="3425582"/>
                <a:ext cx="3061450" cy="1308100"/>
              </a:xfrm>
              <a:custGeom>
                <a:avLst/>
                <a:gdLst>
                  <a:gd name="connsiteX0" fmla="*/ 654050 w 3061450"/>
                  <a:gd name="connsiteY0" fmla="*/ 0 h 1308100"/>
                  <a:gd name="connsiteX1" fmla="*/ 708324 w 3061450"/>
                  <a:gd name="connsiteY1" fmla="*/ 5471 h 1308100"/>
                  <a:gd name="connsiteX2" fmla="*/ 762597 w 3061450"/>
                  <a:gd name="connsiteY2" fmla="*/ 0 h 1308100"/>
                  <a:gd name="connsiteX3" fmla="*/ 2298854 w 3061450"/>
                  <a:gd name="connsiteY3" fmla="*/ 0 h 1308100"/>
                  <a:gd name="connsiteX4" fmla="*/ 2353127 w 3061450"/>
                  <a:gd name="connsiteY4" fmla="*/ 5471 h 1308100"/>
                  <a:gd name="connsiteX5" fmla="*/ 2407400 w 3061450"/>
                  <a:gd name="connsiteY5" fmla="*/ 0 h 1308100"/>
                  <a:gd name="connsiteX6" fmla="*/ 3061450 w 3061450"/>
                  <a:gd name="connsiteY6" fmla="*/ 654050 h 1308100"/>
                  <a:gd name="connsiteX7" fmla="*/ 2407400 w 3061450"/>
                  <a:gd name="connsiteY7" fmla="*/ 1308100 h 1308100"/>
                  <a:gd name="connsiteX8" fmla="*/ 2041714 w 3061450"/>
                  <a:gd name="connsiteY8" fmla="*/ 1196399 h 1308100"/>
                  <a:gd name="connsiteX9" fmla="*/ 1974311 w 3061450"/>
                  <a:gd name="connsiteY9" fmla="*/ 1140786 h 1308100"/>
                  <a:gd name="connsiteX10" fmla="*/ 1087140 w 3061450"/>
                  <a:gd name="connsiteY10" fmla="*/ 1140785 h 1308100"/>
                  <a:gd name="connsiteX11" fmla="*/ 1019736 w 3061450"/>
                  <a:gd name="connsiteY11" fmla="*/ 1196399 h 1308100"/>
                  <a:gd name="connsiteX12" fmla="*/ 654050 w 3061450"/>
                  <a:gd name="connsiteY12" fmla="*/ 1308100 h 1308100"/>
                  <a:gd name="connsiteX13" fmla="*/ 0 w 3061450"/>
                  <a:gd name="connsiteY13" fmla="*/ 654050 h 1308100"/>
                  <a:gd name="connsiteX14" fmla="*/ 654050 w 3061450"/>
                  <a:gd name="connsiteY14" fmla="*/ 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61450" h="1308100">
                    <a:moveTo>
                      <a:pt x="654050" y="0"/>
                    </a:moveTo>
                    <a:lnTo>
                      <a:pt x="708324" y="5471"/>
                    </a:lnTo>
                    <a:lnTo>
                      <a:pt x="762597" y="0"/>
                    </a:lnTo>
                    <a:lnTo>
                      <a:pt x="2298854" y="0"/>
                    </a:lnTo>
                    <a:lnTo>
                      <a:pt x="2353127" y="5471"/>
                    </a:lnTo>
                    <a:lnTo>
                      <a:pt x="2407400" y="0"/>
                    </a:lnTo>
                    <a:cubicBezTo>
                      <a:pt x="2768622" y="0"/>
                      <a:pt x="3061450" y="292828"/>
                      <a:pt x="3061450" y="654050"/>
                    </a:cubicBezTo>
                    <a:cubicBezTo>
                      <a:pt x="3061450" y="1015272"/>
                      <a:pt x="2768622" y="1308100"/>
                      <a:pt x="2407400" y="1308100"/>
                    </a:cubicBezTo>
                    <a:cubicBezTo>
                      <a:pt x="2271942" y="1308100"/>
                      <a:pt x="2146102" y="1266921"/>
                      <a:pt x="2041714" y="1196399"/>
                    </a:cubicBezTo>
                    <a:lnTo>
                      <a:pt x="1974311" y="1140786"/>
                    </a:lnTo>
                    <a:lnTo>
                      <a:pt x="1087140" y="1140785"/>
                    </a:lnTo>
                    <a:lnTo>
                      <a:pt x="1019736" y="1196399"/>
                    </a:lnTo>
                    <a:cubicBezTo>
                      <a:pt x="915349" y="1266921"/>
                      <a:pt x="789508" y="1308100"/>
                      <a:pt x="654050" y="1308100"/>
                    </a:cubicBezTo>
                    <a:cubicBezTo>
                      <a:pt x="292828" y="1308100"/>
                      <a:pt x="0" y="1015272"/>
                      <a:pt x="0" y="654050"/>
                    </a:cubicBezTo>
                    <a:cubicBezTo>
                      <a:pt x="0" y="292828"/>
                      <a:pt x="292828" y="0"/>
                      <a:pt x="654050" y="0"/>
                    </a:cubicBezTo>
                    <a:close/>
                  </a:path>
                </a:pathLst>
              </a:custGeom>
              <a:solidFill>
                <a:srgbClr val="FF68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Cross 26"/>
              <p:cNvSpPr/>
              <p:nvPr/>
            </p:nvSpPr>
            <p:spPr>
              <a:xfrm>
                <a:off x="1364874" y="3689006"/>
                <a:ext cx="802688" cy="802688"/>
              </a:xfrm>
              <a:prstGeom prst="plus">
                <a:avLst>
                  <a:gd name="adj" fmla="val 360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3210915" y="3723630"/>
                <a:ext cx="720891" cy="723472"/>
                <a:chOff x="4244488" y="3365077"/>
                <a:chExt cx="720891" cy="723472"/>
              </a:xfrm>
              <a:solidFill>
                <a:schemeClr val="bg1"/>
              </a:solidFill>
            </p:grpSpPr>
            <p:sp>
              <p:nvSpPr>
                <p:cNvPr id="31" name="Oval 30"/>
                <p:cNvSpPr/>
                <p:nvPr/>
              </p:nvSpPr>
              <p:spPr>
                <a:xfrm>
                  <a:off x="4244488" y="3365077"/>
                  <a:ext cx="283912" cy="283912"/>
                </a:xfrm>
                <a:prstGeom prst="ellipse">
                  <a:avLst/>
                </a:prstGeom>
                <a:solidFill>
                  <a:srgbClr val="FFC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681467" y="3371205"/>
                  <a:ext cx="283912" cy="2839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4248036" y="3804637"/>
                  <a:ext cx="283912" cy="2839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4680502" y="3801091"/>
                  <a:ext cx="283912" cy="28391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2444374" y="3972081"/>
                <a:ext cx="445250" cy="215103"/>
              </a:xfrm>
              <a:prstGeom prst="roundRect">
                <a:avLst/>
              </a:prstGeom>
              <a:solidFill>
                <a:srgbClr val="22C0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611266" y="2547208"/>
                <a:ext cx="1403892" cy="883001"/>
              </a:xfrm>
              <a:custGeom>
                <a:avLst/>
                <a:gdLst>
                  <a:gd name="connsiteX0" fmla="*/ 2828 w 1466833"/>
                  <a:gd name="connsiteY0" fmla="*/ 882910 h 882910"/>
                  <a:gd name="connsiteX1" fmla="*/ 161324 w 1466833"/>
                  <a:gd name="connsiteY1" fmla="*/ 5086 h 882910"/>
                  <a:gd name="connsiteX2" fmla="*/ 1039148 w 1466833"/>
                  <a:gd name="connsiteY2" fmla="*/ 504958 h 882910"/>
                  <a:gd name="connsiteX3" fmla="*/ 1429292 w 1466833"/>
                  <a:gd name="connsiteY3" fmla="*/ 127006 h 882910"/>
                  <a:gd name="connsiteX4" fmla="*/ 1429292 w 1466833"/>
                  <a:gd name="connsiteY4" fmla="*/ 114814 h 882910"/>
                  <a:gd name="connsiteX0" fmla="*/ 2828 w 1453442"/>
                  <a:gd name="connsiteY0" fmla="*/ 882910 h 882910"/>
                  <a:gd name="connsiteX1" fmla="*/ 161324 w 1453442"/>
                  <a:gd name="connsiteY1" fmla="*/ 5086 h 882910"/>
                  <a:gd name="connsiteX2" fmla="*/ 1039148 w 1453442"/>
                  <a:gd name="connsiteY2" fmla="*/ 504958 h 882910"/>
                  <a:gd name="connsiteX3" fmla="*/ 1429292 w 1453442"/>
                  <a:gd name="connsiteY3" fmla="*/ 127006 h 882910"/>
                  <a:gd name="connsiteX4" fmla="*/ 1378492 w 1453442"/>
                  <a:gd name="connsiteY4" fmla="*/ 216414 h 882910"/>
                  <a:gd name="connsiteX0" fmla="*/ 2828 w 2052887"/>
                  <a:gd name="connsiteY0" fmla="*/ 882910 h 882910"/>
                  <a:gd name="connsiteX1" fmla="*/ 161324 w 2052887"/>
                  <a:gd name="connsiteY1" fmla="*/ 5086 h 882910"/>
                  <a:gd name="connsiteX2" fmla="*/ 1039148 w 2052887"/>
                  <a:gd name="connsiteY2" fmla="*/ 504958 h 882910"/>
                  <a:gd name="connsiteX3" fmla="*/ 1429292 w 2052887"/>
                  <a:gd name="connsiteY3" fmla="*/ 127006 h 882910"/>
                  <a:gd name="connsiteX4" fmla="*/ 2051592 w 2052887"/>
                  <a:gd name="connsiteY4" fmla="*/ 483114 h 882910"/>
                  <a:gd name="connsiteX0" fmla="*/ 2828 w 1429292"/>
                  <a:gd name="connsiteY0" fmla="*/ 882910 h 882910"/>
                  <a:gd name="connsiteX1" fmla="*/ 161324 w 1429292"/>
                  <a:gd name="connsiteY1" fmla="*/ 5086 h 882910"/>
                  <a:gd name="connsiteX2" fmla="*/ 1039148 w 1429292"/>
                  <a:gd name="connsiteY2" fmla="*/ 504958 h 882910"/>
                  <a:gd name="connsiteX3" fmla="*/ 1429292 w 1429292"/>
                  <a:gd name="connsiteY3" fmla="*/ 127006 h 882910"/>
                  <a:gd name="connsiteX0" fmla="*/ 2828 w 1403892"/>
                  <a:gd name="connsiteY0" fmla="*/ 883001 h 883001"/>
                  <a:gd name="connsiteX1" fmla="*/ 161324 w 1403892"/>
                  <a:gd name="connsiteY1" fmla="*/ 5177 h 883001"/>
                  <a:gd name="connsiteX2" fmla="*/ 1039148 w 1403892"/>
                  <a:gd name="connsiteY2" fmla="*/ 505049 h 883001"/>
                  <a:gd name="connsiteX3" fmla="*/ 1403892 w 1403892"/>
                  <a:gd name="connsiteY3" fmla="*/ 190597 h 88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892" h="883001">
                    <a:moveTo>
                      <a:pt x="2828" y="883001"/>
                    </a:moveTo>
                    <a:cubicBezTo>
                      <a:pt x="-4284" y="475585"/>
                      <a:pt x="-11396" y="68169"/>
                      <a:pt x="161324" y="5177"/>
                    </a:cubicBezTo>
                    <a:cubicBezTo>
                      <a:pt x="334044" y="-57815"/>
                      <a:pt x="832053" y="474146"/>
                      <a:pt x="1039148" y="505049"/>
                    </a:cubicBezTo>
                    <a:cubicBezTo>
                      <a:pt x="1246243" y="535952"/>
                      <a:pt x="1338868" y="255621"/>
                      <a:pt x="1403892" y="190597"/>
                    </a:cubicBezTo>
                  </a:path>
                </a:pathLst>
              </a:custGeom>
              <a:noFill/>
              <a:ln w="57150">
                <a:solidFill>
                  <a:srgbClr val="FFC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-676276" y="5757120"/>
            <a:ext cx="6686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42479" y="2879240"/>
            <a:ext cx="11144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VS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36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36AFC9-0881-4786-BD3B-E0BEBDE2F79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10882232" y="3759948"/>
            <a:ext cx="1297202" cy="527006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A70E92-F264-47A6-8EB5-E1F743416AC4}"/>
              </a:ext>
            </a:extLst>
          </p:cNvPr>
          <p:cNvCxnSpPr>
            <a:cxnSpLocks/>
          </p:cNvCxnSpPr>
          <p:nvPr/>
        </p:nvCxnSpPr>
        <p:spPr>
          <a:xfrm flipH="1" flipV="1">
            <a:off x="1" y="4559319"/>
            <a:ext cx="1352549" cy="7190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5367591" y="4061709"/>
            <a:ext cx="1577206" cy="113647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80663" y="3992713"/>
            <a:ext cx="1801641" cy="99137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210092-D838-4687-B1B3-0C0F54FFBBB7}"/>
              </a:ext>
            </a:extLst>
          </p:cNvPr>
          <p:cNvCxnSpPr>
            <a:cxnSpLocks/>
          </p:cNvCxnSpPr>
          <p:nvPr/>
        </p:nvCxnSpPr>
        <p:spPr>
          <a:xfrm flipV="1">
            <a:off x="8939272" y="3789895"/>
            <a:ext cx="1680503" cy="110174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 flipV="1">
            <a:off x="3555177" y="4315879"/>
            <a:ext cx="1709825" cy="88230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F893E3-9E92-4678-BAE1-ABE84AFE8FA3}"/>
              </a:ext>
            </a:extLst>
          </p:cNvPr>
          <p:cNvCxnSpPr>
            <a:cxnSpLocks/>
          </p:cNvCxnSpPr>
          <p:nvPr/>
        </p:nvCxnSpPr>
        <p:spPr>
          <a:xfrm flipV="1">
            <a:off x="1488100" y="4236152"/>
            <a:ext cx="1778890" cy="96202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DAX LANGUAGE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1122113" y="4930251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1224701" y="490132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3049114" y="3941913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3151702" y="3912987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5001873" y="4891641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5104461" y="486271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CACAA9-3503-46C8-A54E-799F4E9E55B9}"/>
              </a:ext>
            </a:extLst>
          </p:cNvPr>
          <p:cNvSpPr/>
          <p:nvPr/>
        </p:nvSpPr>
        <p:spPr>
          <a:xfrm>
            <a:off x="6708674" y="3698473"/>
            <a:ext cx="588480" cy="58848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E7550-521F-446A-9A97-DDE94285DD11}"/>
              </a:ext>
            </a:extLst>
          </p:cNvPr>
          <p:cNvSpPr txBox="1"/>
          <p:nvPr/>
        </p:nvSpPr>
        <p:spPr>
          <a:xfrm>
            <a:off x="6810973" y="3669547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8522002" y="468984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8624590" y="466091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53423B-C8BF-4B5C-8334-7B79D6A36B28}"/>
              </a:ext>
            </a:extLst>
          </p:cNvPr>
          <p:cNvSpPr/>
          <p:nvPr/>
        </p:nvSpPr>
        <p:spPr>
          <a:xfrm>
            <a:off x="10396341" y="3465708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E73AB-E79D-4B7E-849F-8FFE43DAB7A5}"/>
              </a:ext>
            </a:extLst>
          </p:cNvPr>
          <p:cNvSpPr txBox="1"/>
          <p:nvPr/>
        </p:nvSpPr>
        <p:spPr>
          <a:xfrm>
            <a:off x="10498929" y="343678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6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425409-A6E4-456C-8ED2-ED38DCFCE2BD}"/>
              </a:ext>
            </a:extLst>
          </p:cNvPr>
          <p:cNvGrpSpPr/>
          <p:nvPr/>
        </p:nvGrpSpPr>
        <p:grpSpPr>
          <a:xfrm>
            <a:off x="378640" y="3809602"/>
            <a:ext cx="2126507" cy="903414"/>
            <a:chOff x="378640" y="3809602"/>
            <a:chExt cx="2126507" cy="9034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01416C-01EF-4102-89B3-73D5308BF43E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PowerBI</a:t>
              </a:r>
              <a:r>
                <a:rPr lang="en-US" sz="20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 Model</a:t>
              </a:r>
              <a:endParaRPr lang="en-US" sz="20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01F7DF-B788-4309-835E-848C5261CE4F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Works with </a:t>
              </a:r>
              <a:r>
                <a:rPr lang="en-US" sz="1600" b="1" dirty="0" err="1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PowerBI</a:t>
              </a:r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 model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72C5F62-DBE0-4DB0-A985-67DB45C51121}"/>
              </a:ext>
            </a:extLst>
          </p:cNvPr>
          <p:cNvGrpSpPr/>
          <p:nvPr/>
        </p:nvGrpSpPr>
        <p:grpSpPr>
          <a:xfrm>
            <a:off x="2281192" y="2835528"/>
            <a:ext cx="2126507" cy="903414"/>
            <a:chOff x="2281192" y="2835528"/>
            <a:chExt cx="2126507" cy="90341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49F1B1-6182-47AB-BECE-2A542878E26D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Powerpivot</a:t>
              </a:r>
              <a:r>
                <a:rPr lang="en-US" sz="20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 tables</a:t>
              </a:r>
              <a:endParaRPr lang="en-US" sz="20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28FC70-EC87-4505-B103-CC8A34AD5B9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Love Columns, Hate Rows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852E6F-3FE7-431F-9ECD-4677790596C6}"/>
              </a:ext>
            </a:extLst>
          </p:cNvPr>
          <p:cNvGrpSpPr/>
          <p:nvPr/>
        </p:nvGrpSpPr>
        <p:grpSpPr>
          <a:xfrm>
            <a:off x="4246516" y="3872063"/>
            <a:ext cx="2126507" cy="903414"/>
            <a:chOff x="4246516" y="3872063"/>
            <a:chExt cx="2126507" cy="90341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728CB8-974E-4196-8D1D-89BBEFF54DC9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E9524"/>
                  </a:solidFill>
                  <a:latin typeface="Tw Cen MT" panose="020B0602020104020603" pitchFamily="34" charset="0"/>
                </a:rPr>
                <a:t>SSAS</a:t>
              </a:r>
              <a:endParaRPr lang="en-US" sz="20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4AF30C-47B9-42F2-BAAB-C5E9143AD766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Analysis server, tabular model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C386432-8509-4BF1-B812-3331BAF7D462}"/>
              </a:ext>
            </a:extLst>
          </p:cNvPr>
          <p:cNvGrpSpPr/>
          <p:nvPr/>
        </p:nvGrpSpPr>
        <p:grpSpPr>
          <a:xfrm>
            <a:off x="5943402" y="2692391"/>
            <a:ext cx="2126507" cy="657193"/>
            <a:chOff x="5943402" y="2692391"/>
            <a:chExt cx="2126507" cy="65719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7F5442-F4B4-4585-AA2E-C0438857AE3B}"/>
                </a:ext>
              </a:extLst>
            </p:cNvPr>
            <p:cNvSpPr txBox="1"/>
            <p:nvPr/>
          </p:nvSpPr>
          <p:spPr>
            <a:xfrm>
              <a:off x="5943402" y="2692391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385723"/>
                  </a:solidFill>
                  <a:latin typeface="Tw Cen MT" panose="020B0602020104020603" pitchFamily="34" charset="0"/>
                </a:rPr>
                <a:t>Tabular Model</a:t>
              </a:r>
              <a:endParaRPr lang="en-US" sz="2000" b="1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FAF46B-A1C3-45A8-A052-22BF454E6E76}"/>
                </a:ext>
              </a:extLst>
            </p:cNvPr>
            <p:cNvSpPr txBox="1"/>
            <p:nvPr/>
          </p:nvSpPr>
          <p:spPr>
            <a:xfrm>
              <a:off x="5943402" y="3011030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Tables with DAX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0030E5-ADE8-4236-A8FA-EA49492B9A6A}"/>
              </a:ext>
            </a:extLst>
          </p:cNvPr>
          <p:cNvGrpSpPr/>
          <p:nvPr/>
        </p:nvGrpSpPr>
        <p:grpSpPr>
          <a:xfrm>
            <a:off x="7742820" y="3644885"/>
            <a:ext cx="2126507" cy="903414"/>
            <a:chOff x="7742820" y="3644885"/>
            <a:chExt cx="2126507" cy="90341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5F379D-720A-4873-BF25-F62D2ED92709}"/>
                </a:ext>
              </a:extLst>
            </p:cNvPr>
            <p:cNvSpPr txBox="1"/>
            <p:nvPr/>
          </p:nvSpPr>
          <p:spPr>
            <a:xfrm>
              <a:off x="7742820" y="3644885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Data Modelling</a:t>
              </a:r>
              <a:endParaRPr lang="en-US" sz="20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D0153F-5928-43C9-B3E9-D6A68A61E764}"/>
                </a:ext>
              </a:extLst>
            </p:cNvPr>
            <p:cNvSpPr txBox="1"/>
            <p:nvPr/>
          </p:nvSpPr>
          <p:spPr>
            <a:xfrm>
              <a:off x="7742820" y="3963524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Measures and Calculated Columns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E832B5-D939-4937-A3AD-85E2622E16FF}"/>
              </a:ext>
            </a:extLst>
          </p:cNvPr>
          <p:cNvGrpSpPr/>
          <p:nvPr/>
        </p:nvGrpSpPr>
        <p:grpSpPr>
          <a:xfrm>
            <a:off x="9620021" y="2456997"/>
            <a:ext cx="2126507" cy="903414"/>
            <a:chOff x="9620021" y="2456997"/>
            <a:chExt cx="2126507" cy="90341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1DAF0F2-B209-49E3-8710-C6751814FE90}"/>
                </a:ext>
              </a:extLst>
            </p:cNvPr>
            <p:cNvSpPr txBox="1"/>
            <p:nvPr/>
          </p:nvSpPr>
          <p:spPr>
            <a:xfrm>
              <a:off x="9620021" y="2456997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Problem solvers</a:t>
              </a:r>
              <a:endParaRPr lang="en-US" sz="20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C8A93F-CB4D-469B-8E27-AF0329F80A33}"/>
                </a:ext>
              </a:extLst>
            </p:cNvPr>
            <p:cNvSpPr txBox="1"/>
            <p:nvPr/>
          </p:nvSpPr>
          <p:spPr>
            <a:xfrm>
              <a:off x="9620021" y="2775636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Help to solve any problem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4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A7819E-8CA9-4CED-8726-3FD8CD8AF06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-19781" y="3638298"/>
            <a:ext cx="1983790" cy="69659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A70E92-F264-47A6-8EB5-E1F743416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449139" y="3652224"/>
            <a:ext cx="2002392" cy="81832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4665022" y="3506773"/>
            <a:ext cx="2398436" cy="97438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60870" y="3264262"/>
            <a:ext cx="2413393" cy="120628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>
            <a:off x="10621260" y="3165531"/>
            <a:ext cx="1570741" cy="125021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C8155-9088-474B-BD1B-E4DBACF43361}"/>
              </a:ext>
            </a:extLst>
          </p:cNvPr>
          <p:cNvGrpSpPr/>
          <p:nvPr/>
        </p:nvGrpSpPr>
        <p:grpSpPr>
          <a:xfrm>
            <a:off x="2456543" y="131812"/>
            <a:ext cx="7278915" cy="1631216"/>
            <a:chOff x="2456543" y="131812"/>
            <a:chExt cx="7278915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8AA9BD-5B28-4BB1-803B-54BB6E1B0DE1}"/>
                </a:ext>
              </a:extLst>
            </p:cNvPr>
            <p:cNvSpPr txBox="1"/>
            <p:nvPr/>
          </p:nvSpPr>
          <p:spPr>
            <a:xfrm>
              <a:off x="2456543" y="131812"/>
              <a:ext cx="727891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 Language</a:t>
              </a:r>
            </a:p>
            <a:p>
              <a:pPr algn="ctr"/>
              <a:r>
                <a:rPr lang="en-US" sz="4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Stands for Data </a:t>
              </a:r>
              <a:r>
                <a:rPr lang="en-US" sz="6000" dirty="0" smtClean="0">
                  <a:solidFill>
                    <a:srgbClr val="FF0000"/>
                  </a:solidFill>
                  <a:latin typeface="Tw Cen MT" panose="020B0602020104020603" pitchFamily="34" charset="0"/>
                </a:rPr>
                <a:t>M</a:t>
              </a:r>
              <a:r>
                <a:rPr lang="en-US" sz="4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ashup</a:t>
              </a:r>
              <a:endPara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884BCA-1978-49CC-8588-5399D7CABDE7}"/>
                </a:ext>
              </a:extLst>
            </p:cNvPr>
            <p:cNvGrpSpPr/>
            <p:nvPr/>
          </p:nvGrpSpPr>
          <p:grpSpPr>
            <a:xfrm>
              <a:off x="5378756" y="878988"/>
              <a:ext cx="1434489" cy="190500"/>
              <a:chOff x="4679586" y="878988"/>
              <a:chExt cx="1434489" cy="1905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01A590-ABA9-4BD2-BD64-376A4C227798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E53B434-A2A6-4C16-99DD-292CE4FD62C4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rgbClr val="EE95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E5BC96-17A2-4BD5-BA51-10270687E851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A06ACCC-548D-4873-BD3B-AD3CA2C095B0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1C7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BDE4C1-DAF9-476F-B807-27BE954F6C82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9050589" y="3577914"/>
            <a:ext cx="1793540" cy="179354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8990960" y="3692469"/>
            <a:ext cx="1912798" cy="144655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E3E3E3"/>
                </a:solidFill>
                <a:latin typeface="Tw Cen MT" panose="020B0602020104020603" pitchFamily="34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1861421" y="3344058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1964009" y="331513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4348943" y="4176306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4451531" y="4147380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6858281" y="321253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6960869" y="318360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9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425409-A6E4-456C-8ED2-ED38DCFCE2BD}"/>
              </a:ext>
            </a:extLst>
          </p:cNvPr>
          <p:cNvGrpSpPr/>
          <p:nvPr/>
        </p:nvGrpSpPr>
        <p:grpSpPr>
          <a:xfrm>
            <a:off x="8884105" y="2495106"/>
            <a:ext cx="2126507" cy="657193"/>
            <a:chOff x="378640" y="3809602"/>
            <a:chExt cx="2126507" cy="6571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01416C-01EF-4102-89B3-73D5308BF43E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Data Mashup</a:t>
              </a:r>
              <a:endParaRPr lang="en-US" sz="20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01F7DF-B788-4309-835E-848C5261CE4F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Through scripts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72C5F62-DBE0-4DB0-A985-67DB45C51121}"/>
              </a:ext>
            </a:extLst>
          </p:cNvPr>
          <p:cNvGrpSpPr/>
          <p:nvPr/>
        </p:nvGrpSpPr>
        <p:grpSpPr>
          <a:xfrm>
            <a:off x="142875" y="2280194"/>
            <a:ext cx="3771899" cy="932340"/>
            <a:chOff x="2103564" y="2835528"/>
            <a:chExt cx="2304136" cy="93234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49F1B1-6182-47AB-BECE-2A542878E26D}"/>
                </a:ext>
              </a:extLst>
            </p:cNvPr>
            <p:cNvSpPr txBox="1"/>
            <p:nvPr/>
          </p:nvSpPr>
          <p:spPr>
            <a:xfrm>
              <a:off x="2103564" y="2835528"/>
              <a:ext cx="230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Build Custom Data Connectors</a:t>
              </a:r>
              <a:endParaRPr lang="en-US" sz="20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28FC70-EC87-4505-B103-CC8A34AD5B99}"/>
                </a:ext>
              </a:extLst>
            </p:cNvPr>
            <p:cNvSpPr txBox="1"/>
            <p:nvPr/>
          </p:nvSpPr>
          <p:spPr>
            <a:xfrm>
              <a:off x="2192378" y="3183093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Like New Data Sources</a:t>
              </a:r>
            </a:p>
            <a:p>
              <a:pPr marL="285750" indent="-285750" algn="ctr">
                <a:buFontTx/>
                <a:buChar char="-"/>
              </a:pPr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Create function Libraries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852E6F-3FE7-431F-9ECD-4677790596C6}"/>
              </a:ext>
            </a:extLst>
          </p:cNvPr>
          <p:cNvGrpSpPr/>
          <p:nvPr/>
        </p:nvGrpSpPr>
        <p:grpSpPr>
          <a:xfrm>
            <a:off x="2991278" y="3092910"/>
            <a:ext cx="3320200" cy="1015663"/>
            <a:chOff x="4246516" y="3872063"/>
            <a:chExt cx="2126507" cy="101566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728CB8-974E-4196-8D1D-89BBEFF54DC9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E9524"/>
                  </a:solidFill>
                  <a:latin typeface="Tw Cen MT" panose="020B0602020104020603" pitchFamily="34" charset="0"/>
                </a:rPr>
                <a:t>DATA Transformation Engine</a:t>
              </a:r>
              <a:endParaRPr lang="en-US" sz="20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4AF30C-47B9-42F2-BAAB-C5E9143AD766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Transform the data through query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0030E5-ADE8-4236-A8FA-EA49492B9A6A}"/>
              </a:ext>
            </a:extLst>
          </p:cNvPr>
          <p:cNvGrpSpPr/>
          <p:nvPr/>
        </p:nvGrpSpPr>
        <p:grpSpPr>
          <a:xfrm>
            <a:off x="6113632" y="2175695"/>
            <a:ext cx="2444581" cy="903414"/>
            <a:chOff x="7742820" y="3644885"/>
            <a:chExt cx="2126507" cy="90341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5F379D-720A-4873-BF25-F62D2ED92709}"/>
                </a:ext>
              </a:extLst>
            </p:cNvPr>
            <p:cNvSpPr txBox="1"/>
            <p:nvPr/>
          </p:nvSpPr>
          <p:spPr>
            <a:xfrm>
              <a:off x="7742820" y="3644885"/>
              <a:ext cx="21265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Scripting Language</a:t>
              </a:r>
              <a:endParaRPr lang="en-US" sz="20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D0153F-5928-43C9-B3E9-D6A68A61E764}"/>
                </a:ext>
              </a:extLst>
            </p:cNvPr>
            <p:cNvSpPr txBox="1"/>
            <p:nvPr/>
          </p:nvSpPr>
          <p:spPr>
            <a:xfrm>
              <a:off x="7742820" y="3963524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Runs through advanced editor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399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5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9" grpId="0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B Product Families 2013">
  <a:themeElements>
    <a:clrScheme name="Custom 4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DC3C00"/>
      </a:accent1>
      <a:accent2>
        <a:srgbClr val="FF8C00"/>
      </a:accent2>
      <a:accent3>
        <a:srgbClr val="0072C6"/>
      </a:accent3>
      <a:accent4>
        <a:srgbClr val="008272"/>
      </a:accent4>
      <a:accent5>
        <a:srgbClr val="68217A"/>
      </a:accent5>
      <a:accent6>
        <a:srgbClr val="00BCF2"/>
      </a:accent6>
      <a:hlink>
        <a:srgbClr val="D2D2D2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DAB7D18-9A9C-442A-B50E-F6F6DCC92343}" vid="{626FD01B-D220-44C7-964F-5ACF063E0159}"/>
    </a:ext>
  </a:extLst>
</a:theme>
</file>

<file path=ppt/theme/theme10.xml><?xml version="1.0" encoding="utf-8"?>
<a:theme xmlns:a="http://schemas.openxmlformats.org/drawingml/2006/main" name="2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1.xml><?xml version="1.0" encoding="utf-8"?>
<a:theme xmlns:a="http://schemas.openxmlformats.org/drawingml/2006/main" name="5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2.xml><?xml version="1.0" encoding="utf-8"?>
<a:theme xmlns:a="http://schemas.openxmlformats.org/drawingml/2006/main" name="3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2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E49EA6DA-94D8-45DC-A9F2-0C4322309D29}" vid="{B53B337B-29AC-4FFD-92F8-9CB5DFE2CCB6}"/>
    </a:ext>
  </a:extLst>
</a:theme>
</file>

<file path=ppt/theme/theme4.xml><?xml version="1.0" encoding="utf-8"?>
<a:theme xmlns:a="http://schemas.openxmlformats.org/drawingml/2006/main" name="3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6.xml><?xml version="1.0" encoding="utf-8"?>
<a:theme xmlns:a="http://schemas.openxmlformats.org/drawingml/2006/main" name="3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8.xml><?xml version="1.0" encoding="utf-8"?>
<a:theme xmlns:a="http://schemas.openxmlformats.org/drawingml/2006/main" name="4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9.xml><?xml version="1.0" encoding="utf-8"?>
<a:theme xmlns:a="http://schemas.openxmlformats.org/drawingml/2006/main" name="4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KCDoc" ma:contentTypeID="0x0101000E4CB7077FEE4FF7AE86D4A500EEC7800300C6CD36C6B4DAA64EAACFCCF5D9298AA000B09CC05C6355444CB49B4B62F83D23B8" ma:contentTypeVersion="43" ma:contentTypeDescription="" ma:contentTypeScope="" ma:versionID="529c3d1a1ff7547e8cab9af9dc74631e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ad820760-4664-4be3-bee2-f8b9a6708b4c" xmlns:ns4="http://schemas.microsoft.com/sharepoint/v4" targetNamespace="http://schemas.microsoft.com/office/2006/metadata/properties" ma:root="true" ma:fieldsID="d263f6792e3b868d0f42c9b986651ab9" ns1:_="" ns2:_="" ns3:_="" ns4:_="">
    <xsd:import namespace="http://schemas.microsoft.com/sharepoint/v3"/>
    <xsd:import namespace="230e9df3-be65-4c73-a93b-d1236ebd677e"/>
    <xsd:import namespace="ad820760-4664-4be3-bee2-f8b9a6708b4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3:PublishDate" minOccurs="0"/>
                <xsd:element ref="ns1:PublishingExpirationDate" minOccurs="0"/>
                <xsd:element ref="ns1:AverageRating" minOccurs="0"/>
                <xsd:element ref="ns2:Thumbnail1" minOccurs="0"/>
                <xsd:element ref="ns1:PublishingPageContent" minOccurs="0"/>
                <xsd:element ref="ns1:RatingCount" minOccurs="0"/>
                <xsd:element ref="ns2:Owner" minOccurs="0"/>
                <xsd:element ref="ns2:LCA_x0020_Approved" minOccurs="0"/>
                <xsd:element ref="ns2:Expire_x0020_Review" minOccurs="0"/>
                <xsd:element ref="ns3:DocumentSetKcId" minOccurs="0"/>
                <xsd:element ref="ns3:CoOwner" minOccurs="0"/>
                <xsd:element ref="ns3:MediaTitle" minOccurs="0"/>
                <xsd:element ref="ns2:hd9637eefc984b85b6097c6374e15725" minOccurs="0"/>
                <xsd:element ref="ns2:l3c3ea61849e4288a8acc49bb5388e8c" minOccurs="0"/>
                <xsd:element ref="ns1:RoutingRuleDescription" minOccurs="0"/>
                <xsd:element ref="ns2:i0d941ee1e744ffea7aeee9924c91cbb" minOccurs="0"/>
                <xsd:element ref="ns2:TaxCatchAllLabel" minOccurs="0"/>
                <xsd:element ref="ns2:k21a64daf20d4502b2796a1c6b8ce6c8" minOccurs="0"/>
                <xsd:element ref="ns2:TaxCatchAll" minOccurs="0"/>
                <xsd:element ref="ns2:ef109fd36bcf4bcd9dd945731030600b" minOccurs="0"/>
                <xsd:element ref="ns2:mb88723863e1404388ba3733387d48df" minOccurs="0"/>
                <xsd:element ref="ns2:kf34bcdc8fc34e479d3f94c6210e8e27" minOccurs="0"/>
                <xsd:element ref="ns2:_dlc_DocIdUrl" minOccurs="0"/>
                <xsd:element ref="ns2:ec5b2ad5c27b45fb8a00a1f27c7ce1ae" minOccurs="0"/>
                <xsd:element ref="ns2:_dlc_DocIdPersistId" minOccurs="0"/>
                <xsd:element ref="ns2:b60f8d2dbb984f349d80d8196897f4d3" minOccurs="0"/>
                <xsd:element ref="ns2:ConfidentialityTaxHTField0" minOccurs="0"/>
                <xsd:element ref="ns3:ApplyWorkflowRules" minOccurs="0"/>
                <xsd:element ref="ns2:k20e0dfa74bf4e44818db03027b0ccd8" minOccurs="0"/>
                <xsd:element ref="ns2:eb54ac91059940029a3cc8a4ff5af673" minOccurs="0"/>
                <xsd:element ref="ns2:i1b478372f814787abd313030b81fcb2" minOccurs="0"/>
                <xsd:element ref="ns4:IconOverlay" minOccurs="0"/>
                <xsd:element ref="ns2:TaxKeywordTaxHTField" minOccurs="0"/>
                <xsd:element ref="ns2:od9986d31974458fb3007746ec0bce5f" minOccurs="0"/>
                <xsd:element ref="ns2:m6c7b4717b6346e6a075a59dd47eac69" minOccurs="0"/>
                <xsd:element ref="ns2:_dlc_DocId" minOccurs="0"/>
                <xsd:element ref="ns3:b1337ea954344dcfb0425a10eee4daa8" minOccurs="0"/>
                <xsd:element ref="ns2:bf80e81150e248c48aa8cffdf0021a1f" minOccurs="0"/>
                <xsd:element ref="ns2:m6d26e40ac264097a006193f92232e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ExpirationDate" ma:index="4" nillable="true" ma:displayName="Scheduling End Date" ma:internalName="PublishingExpirationDate">
      <xsd:simpleType>
        <xsd:restriction base="dms:Unknown"/>
      </xsd:simpleType>
    </xsd:element>
    <xsd:element name="AverageRating" ma:index="5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PublishingPageContent" ma:index="13" nillable="true" ma:displayName="Page Content" ma:internalName="PublishingPageContent">
      <xsd:simpleType>
        <xsd:restriction base="dms:Unknown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outingRuleDescription" ma:index="36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Description" ma:description="Alternate description for documents that can be used for display." ma:internalName="DocumentDescription">
      <xsd:simpleType>
        <xsd:restriction base="dms:Note"/>
      </xsd:simpleType>
    </xsd:element>
    <xsd:element name="Thumbnail1" ma:index="12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wner" ma:index="17" nillable="true" ma:displayName="Owner" ma:description="Must be an FTE" ma:indexed="true" ma:list="UserInfo" ma:SharePointGroup="0" ma:internalName="Owner" ma:readOnly="false" ma:showField="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A_x0020_Approved" ma:index="23" nillable="true" ma:displayName="LCA Approved" ma:description="This field is for the name of the person from LCA that reviewed and approved the content." ma:list="UserInfo" ma:SharePointGroup="0" ma:internalName="LCA_x0020_Approved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28" nillable="true" ma:displayName="Expiration" ma:format="DateOnly" ma:indexed="true" ma:internalName="Expire_x0020_Review" ma:readOnly="false">
      <xsd:simpleType>
        <xsd:restriction base="dms:DateTime"/>
      </xsd:simpleType>
    </xsd:element>
    <xsd:element name="hd9637eefc984b85b6097c6374e15725" ma:index="3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35" nillable="true" ma:taxonomy="true" ma:internalName="l3c3ea61849e4288a8acc49bb5388e8c" ma:taxonomyFieldName="Groups" ma:displayName="SMSG Groups" ma:readOnly="false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37" nillable="true" ma:taxonomy="true" ma:internalName="i0d941ee1e744ffea7aeee9924c91cbb" ma:taxonomyFieldName="BusinessArchitecture" ma:displayName="SMSG Business Architecture" ma:readOnly="fals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TaxCatchAllLabel" ma:index="38" nillable="true" ma:displayName="Taxonomy Catch All Column1" ma:hidden="true" ma:list="{341bdb36-d19b-4bce-9fa6-6145346cf024}" ma:internalName="TaxCatchAllLabel" ma:readOnly="true" ma:showField="CatchAllDataLabel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1a64daf20d4502b2796a1c6b8ce6c8" ma:index="40" nillable="true" ma:taxonomy="true" ma:internalName="k21a64daf20d4502b2796a1c6b8ce6c8" ma:taxonomyFieldName="Industries" ma:displayName="SMSG Industries" ma:readOnly="false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TaxCatchAll" ma:index="41" nillable="true" ma:displayName="Taxonomy Catch All Column" ma:hidden="true" ma:list="{341bdb36-d19b-4bce-9fa6-6145346cf024}" ma:internalName="TaxCatchAll" ma:showField="CatchAllData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f109fd36bcf4bcd9dd945731030600b" ma:index="42" nillable="true" ma:taxonomy="true" ma:internalName="ef109fd36bcf4bcd9dd945731030600b" ma:taxonomyFieldName="Region" ma:displayName="SMSG Region" ma:readOnly="false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3" nillable="true" ma:taxonomy="true" ma:internalName="mb88723863e1404388ba3733387d48df" ma:taxonomyFieldName="Audiences" ma:displayName="SMSG Customer Audiences" ma:readOnly="false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44" nillable="true" ma:taxonomy="true" ma:internalName="kf34bcdc8fc34e479d3f94c6210e8e27" ma:taxonomyFieldName="Competitors" ma:displayName="SMSG Competition" ma:readOnly="false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_dlc_DocIdUrl" ma:index="4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5b2ad5c27b45fb8a00a1f27c7ce1ae" ma:index="46" nillable="true" ma:taxonomy="true" ma:internalName="ec5b2ad5c27b45fb8a00a1f27c7ce1ae" ma:taxonomyFieldName="Partners" ma:displayName="SMSG Partners" ma:readOnly="false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_dlc_DocIdPersistId" ma:index="4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60f8d2dbb984f349d80d8196897f4d3" ma:index="48" nillable="true" ma:taxonomy="true" ma:internalName="b60f8d2dbb984f349d80d8196897f4d3" ma:taxonomyFieldName="Roles" ma:displayName="SMSG Roles" ma:readOnly="false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49" nillable="true" ma:taxonomy="true" ma:internalName="ConfidentialityTaxHTField0" ma:taxonomyFieldName="Confidentiality" ma:displayName="Confidentiality" ma:indexed="true" ma:readOnly="false" ma:default="1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51" nillable="true" ma:taxonomy="true" ma:internalName="k20e0dfa74bf4e44818db03027b0ccd8" ma:taxonomyFieldName="Segments" ma:displayName="SMSG Customer Segments" ma:readOnly="false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53" nillable="true" ma:taxonomy="true" ma:internalName="eb54ac91059940029a3cc8a4ff5af673" ma:taxonomyFieldName="SMSGDomain" ma:displayName="SMSG Domain" ma:readOnly="false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54" nillable="true" ma:taxonomy="true" ma:internalName="i1b478372f814787abd313030b81fcb2" ma:taxonomyFieldName="ActivitiesAndPrograms" ma:displayName="SMSG Activities &amp; Programs" ma:readOnly="false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TaxKeywordTaxHTField" ma:index="58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od9986d31974458fb3007746ec0bce5f" ma:index="59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60" nillable="true" ma:taxonomy="true" ma:internalName="m6c7b4717b6346e6a075a59dd47eac69" ma:taxonomyFieldName="Topics" ma:displayName="SMSG Topics" ma:readOnly="false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_dlc_DocId" ma:index="61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5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66" nillable="true" ma:taxonomy="true" ma:internalName="m6d26e40ac264097a006193f92232ece" ma:taxonomyFieldName="TechnicalLevel" ma:displayName="Technical Level" ma:readOnly="false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20760-4664-4be3-bee2-f8b9a6708b4c" elementFormDefault="qualified">
    <xsd:import namespace="http://schemas.microsoft.com/office/2006/documentManagement/types"/>
    <xsd:import namespace="http://schemas.microsoft.com/office/infopath/2007/PartnerControls"/>
    <xsd:element name="PublishDate" ma:index="3" nillable="true" ma:displayName="PublishDate" ma:description="Used in Blog Posts and documents." ma:format="DateOnly" ma:indexed="true" ma:internalName="PublishDate">
      <xsd:simpleType>
        <xsd:restriction base="dms:DateTime"/>
      </xsd:simpleType>
    </xsd:element>
    <xsd:element name="DocumentSetKcId" ma:index="31" nillable="true" ma:displayName="DocumentSetKcId" ma:description="Custom Column used to capture Document ID to share with DocumentSet Contents" ma:indexed="true" ma:internalName="DocumentSetKcId" ma:readOnly="false">
      <xsd:simpleType>
        <xsd:restriction base="dms:Text">
          <xsd:maxLength value="255"/>
        </xsd:restriction>
      </xsd:simpleType>
    </xsd:element>
    <xsd:element name="CoOwner" ma:index="32" nillable="true" ma:displayName="Co-Owner" ma:description="Co-Owner" ma:list="UserInfo" ma:SharePointGroup="0" ma:internalName="CoOwner" ma:readOnly="false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Title" ma:index="33" nillable="true" ma:displayName="BlogPostID" ma:description="Blog Post ID to link documents on the blog post." ma:internalName="MediaTitle" ma:readOnly="false">
      <xsd:simpleType>
        <xsd:restriction base="dms:Text">
          <xsd:maxLength value="255"/>
        </xsd:restriction>
      </xsd:simpleType>
    </xsd:element>
    <xsd:element name="ApplyWorkflowRules" ma:index="50" nillable="true" ma:displayName="ApplyWorkflowRules" ma:default="Yes" ma:description="This columns is used to help to apply the workflow rules on Document Sets / Documents. by Default the Value is Yes" ma:format="Dropdown" ma:hidden="true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  <xsd:element name="b1337ea954344dcfb0425a10eee4daa8" ma:index="63" nillable="true" ma:taxonomy="true" ma:internalName="b1337ea954344dcfb0425a10eee4daa8" ma:taxonomyFieldName="EnterpriseDomainTags" ma:displayName="EnterpriseDomainTags" ma:default="" ma:fieldId="{b1337ea9-5434-4dcf-b042-5a10eee4daa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5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DocumentSet ItemUpdated</Name>
    <Synchronization>Synchronous</Synchronization>
    <Type>10002</Type>
    <SequenceNumber>100</SequenceNumber>
    <Url/>
    <Assembly>Microsoft.Office.DocumentManagement, Version=15.0.0.0, Culture=neutral, PublicKeyToken=71e9bce111e9429c</Assembly>
    <Class>Microsoft.Office.DocumentManagement.DocumentSets.DocumentSetEventReceiver</Class>
    <Data/>
    <Filter/>
  </Receiver>
  <Receiver>
    <Name>DocumentSet ItemAdded</Name>
    <Synchronization>Synchronous</Synchronization>
    <Type>10001</Type>
    <SequenceNumber>100</SequenceNumber>
    <Url/>
    <Assembly>Microsoft.Office.DocumentManagement, Version=15.0.0.0, Culture=neutral, PublicKeyToken=71e9bce111e9429c</Assembly>
    <Class>Microsoft.Office.DocumentManagement.DocumentSets.DocumentSetItemsEventReceiver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This is a level 200 deck that outlines the Power BI capabilities. It is a more detailed deck that accompanies the level 100 Power BI launch deck. It is intended to complement the Power BI IT Pro Level 200 Deck.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technical presentations</TermName>
          <TermId xmlns="http://schemas.microsoft.com/office/infopath/2007/PartnerControls">83a894cf-702b-47fc-aba5-41bd10dc1e75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Owner xmlns="230e9df3-be65-4c73-a93b-d1236ebd677e">
      <UserInfo>
        <DisplayName>Sanjay Soni</DisplayName>
        <AccountId>20060</AccountId>
        <AccountType/>
      </UserInfo>
    </Owner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2016-08-08T07:00:00+00:00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Marketing</TermName>
          <TermId xmlns="http://schemas.microsoft.com/office/infopath/2007/PartnerControls">bb7921b3-c1d8-4da4-b894-8b6075d9546d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ApplyWorkflowRules xmlns="ad820760-4664-4be3-bee2-f8b9a6708b4c">No</ApplyWorkflowRules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Domain</TermName>
          <TermId xmlns="http://schemas.microsoft.com/office/infopath/2007/PartnerControls">0c0f1824-39dc-4b26-8c74-eff4364b812b</TermId>
        </TermInfo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</Terms>
    </eb54ac91059940029a3cc8a4ff5af673>
    <PublishingPageContent xmlns="http://schemas.microsoft.com/sharepoint/v3" xsi:nil="true"/>
    <MediaTitle xmlns="ad820760-4664-4be3-bee2-f8b9a6708b4c" xsi:nil="true"/>
    <IconOverlay xmlns="http://schemas.microsoft.com/sharepoint/v4" xsi:nil="true"/>
    <ef109fd36bcf4bcd9dd945731030600b xmlns="230e9df3-be65-4c73-a93b-d1236ebd677e">
      <Terms xmlns="http://schemas.microsoft.com/office/infopath/2007/PartnerControls"/>
    </ef109fd36bcf4bcd9dd945731030600b>
    <PublishDate xmlns="ad820760-4664-4be3-bee2-f8b9a6708b4c" xsi:nil="true"/>
    <LCA_x0020_Approved xmlns="230e9df3-be65-4c73-a93b-d1236ebd677e">
      <UserInfo>
        <DisplayName/>
        <AccountId xsi:nil="true"/>
        <AccountType/>
      </UserInfo>
    </LCA_x0020_Approved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</TermName>
          <TermId xmlns="http://schemas.microsoft.com/office/infopath/2007/PartnerControls">261ba873-f3ab-420e-96d6-e3004596a551</TermId>
        </TermInfo>
        <TermInfo xmlns="http://schemas.microsoft.com/office/infopath/2007/PartnerControls">
          <TermName xmlns="http://schemas.microsoft.com/office/infopath/2007/PartnerControls">Microsoft SQL Server Business Intelligence</TermName>
          <TermId xmlns="http://schemas.microsoft.com/office/infopath/2007/PartnerControls">9ffb7045-1f1b-41c0-987f-ffdc7c6f53c0</TermId>
        </TermInfo>
      </Terms>
    </bf80e81150e248c48aa8cffdf0021a1f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http://infopedia/kc02/media/Thumbnails/SQL Server Domain/KC02-23-74586/Power BI Capability Deck L200.png</Url>
      <Description>/kc02/media/Thumbnails/SQL Server Domain/KC02-23-74586/Power BI Capability Deck L200.png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business intelligence</TermName>
          <TermId xmlns="http://schemas.microsoft.com/office/infopath/2007/PartnerControls">e1f9659f-bde9-4479-81f9-2bc6e8ec0057</TermId>
        </TermInfo>
      </Terms>
    </i0d941ee1e744ffea7aeee9924c91cbb>
    <PublishingExpirationDate xmlns="http://schemas.microsoft.com/sharepoint/v3" xsi:nil="true"/>
    <RoutingRuleDescription xmlns="http://schemas.microsoft.com/sharepoint/v3" xsi:nil="true"/>
    <DocumentSetKcId xmlns="ad820760-4664-4be3-bee2-f8b9a6708b4c">74586</DocumentSetKcId>
    <CoOwner xmlns="ad820760-4664-4be3-bee2-f8b9a6708b4c">
      <UserInfo>
        <DisplayName>i:0#.w|redmond\meeryan</DisplayName>
        <AccountId>6624</AccountId>
        <AccountType/>
      </UserInfo>
      <UserInfo>
        <DisplayName>i:0#.w|redmond\v-anmarv</DisplayName>
        <AccountId>62976</AccountId>
        <AccountType/>
      </UserInfo>
      <UserInfo>
        <DisplayName>i:0#.w|redmond\chrisper</DisplayName>
        <AccountId>49210</AccountId>
        <AccountType/>
      </UserInfo>
    </CoOwner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TaxCatchAll xmlns="230e9df3-be65-4c73-a93b-d1236ebd677e">
      <Value>31</Value>
      <Value>13</Value>
      <Value>216</Value>
      <Value>311</Value>
      <Value>262</Value>
      <Value>762</Value>
      <Value>566</Value>
      <Value>156</Value>
      <Value>2324</Value>
    </TaxCatchAll>
    <mb88723863e1404388ba3733387d48df xmlns="230e9df3-be65-4c73-a93b-d1236ebd677e">
      <Terms xmlns="http://schemas.microsoft.com/office/infopath/2007/PartnerControls"/>
    </mb88723863e1404388ba3733387d48df>
    <b1337ea954344dcfb0425a10eee4daa8 xmlns="ad820760-4664-4be3-bee2-f8b9a6708b4c">
      <Terms xmlns="http://schemas.microsoft.com/office/infopath/2007/PartnerControls"/>
    </b1337ea954344dcfb0425a10eee4daa8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KC02-23-74598</_dlc_DocId>
    <_dlc_DocIdUrl xmlns="230e9df3-be65-4c73-a93b-d1236ebd677e">
      <Url>http://infopedia/kc02/docstore/_layouts/DocIdRedir.aspx?ID=KC02-23-74598</Url>
      <Description>KC02-23-74598</Description>
    </_dlc_DocIdUrl>
    <AverageRating xmlns="http://schemas.microsoft.com/sharepoint/v3" xsi:nil="true"/>
  </documentManagement>
</p:properties>
</file>

<file path=customXml/item5.xml><?xml version="1.0" encoding="utf-8"?>
<?mso-contentType ?>
<SharedContentType xmlns="Microsoft.SharePoint.Taxonomy.ContentTypeSync" SourceId="e385fb40-52d4-4fae-9c5b-3e8ff8a5878e" ContentTypeId="0x0101000E4CB7077FEE4FF7AE86D4A500EEC78003" PreviousValue="false"/>
</file>

<file path=customXml/itemProps1.xml><?xml version="1.0" encoding="utf-8"?>
<ds:datastoreItem xmlns:ds="http://schemas.openxmlformats.org/officeDocument/2006/customXml" ds:itemID="{71875FBF-3EA2-42EF-9D78-0DE73C629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ad820760-4664-4be3-bee2-f8b9a6708b4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4D1A93-209C-4802-BFDE-A8C210095D2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9809EFA-06F1-4B23-94EC-7EFD876B535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F809753-BD6D-417D-881F-81452428E4F9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sharepoint/v4"/>
    <ds:schemaRef ds:uri="230e9df3-be65-4c73-a93b-d1236ebd677e"/>
    <ds:schemaRef ds:uri="http://purl.org/dc/dcmitype/"/>
    <ds:schemaRef ds:uri="http://schemas.microsoft.com/office/2006/metadata/properties"/>
    <ds:schemaRef ds:uri="ad820760-4664-4be3-bee2-f8b9a6708b4c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124D2FD4-8DE7-448F-A1FC-782C2ABE009F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22836</TotalTime>
  <Words>804</Words>
  <Application>Microsoft Office PowerPoint</Application>
  <PresentationFormat>Widescreen</PresentationFormat>
  <Paragraphs>218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56" baseType="lpstr">
      <vt:lpstr>Arial</vt:lpstr>
      <vt:lpstr>Bodoni MT</vt:lpstr>
      <vt:lpstr>Calibri</vt:lpstr>
      <vt:lpstr>Century Gothic</vt:lpstr>
      <vt:lpstr>Consolas</vt:lpstr>
      <vt:lpstr>Courier New</vt:lpstr>
      <vt:lpstr>Ebrima</vt:lpstr>
      <vt:lpstr>Lato</vt:lpstr>
      <vt:lpstr>Leelawadee UI</vt:lpstr>
      <vt:lpstr>Open Sans</vt:lpstr>
      <vt:lpstr>Segoe UI</vt:lpstr>
      <vt:lpstr>Segoe UI Light</vt:lpstr>
      <vt:lpstr>Segoe UI Semibold</vt:lpstr>
      <vt:lpstr>Tw Cen MT</vt:lpstr>
      <vt:lpstr>Wingdings</vt:lpstr>
      <vt:lpstr>STB Product Families 2013</vt:lpstr>
      <vt:lpstr>Power BI Template</vt:lpstr>
      <vt:lpstr>2_WHITE TEMPLATE</vt:lpstr>
      <vt:lpstr>3_LIGHT COLOR TEMPLATE</vt:lpstr>
      <vt:lpstr>2_Power BI Template</vt:lpstr>
      <vt:lpstr>3_Power BI Template</vt:lpstr>
      <vt:lpstr>1_5-30610_Microsoft_Ignite_Keynote_Template</vt:lpstr>
      <vt:lpstr>4_Power BI Template</vt:lpstr>
      <vt:lpstr>4_LIGHT COLOR TEMPLATE</vt:lpstr>
      <vt:lpstr>2_LIGHT COLOR TEMPLATE</vt:lpstr>
      <vt:lpstr>5_LIGHT COLOR TEMPLATE</vt:lpstr>
      <vt:lpstr>3_WHITE TEMPLATE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M-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for Coming to PowerBI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Capability Deck Level 200</dc:title>
  <dc:creator>Sanjay Soni</dc:creator>
  <cp:keywords/>
  <cp:lastModifiedBy>Black Widow</cp:lastModifiedBy>
  <cp:revision>1866</cp:revision>
  <cp:lastPrinted>2015-05-19T00:06:12Z</cp:lastPrinted>
  <dcterms:created xsi:type="dcterms:W3CDTF">2015-05-11T15:24:15Z</dcterms:created>
  <dcterms:modified xsi:type="dcterms:W3CDTF">2018-07-09T18:43:20Z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0x0101000E4CB7077FEE4FF7AE86D4A500EEC7800300C6CD36C6B4DAA64EAACFCCF5D9298AA000B09CC05C6355444CB49B4B62F83D23B8</vt:lpwstr>
  </property>
  <property fmtid="{D5CDD505-2E9C-101B-9397-08002B2CF9AE}" pid="3" name="p1cd454bacc149bfbcfd764edd279de7">
    <vt:lpwstr/>
  </property>
  <property fmtid="{D5CDD505-2E9C-101B-9397-08002B2CF9AE}" pid="4" name="TaxKeyword">
    <vt:lpwstr/>
  </property>
  <property fmtid="{D5CDD505-2E9C-101B-9397-08002B2CF9AE}" pid="5" name="_dlc_policyId">
    <vt:lpwstr/>
  </property>
  <property fmtid="{D5CDD505-2E9C-101B-9397-08002B2CF9AE}" pid="6" name="Region">
    <vt:lpwstr/>
  </property>
  <property fmtid="{D5CDD505-2E9C-101B-9397-08002B2CF9AE}" pid="7" name="Confidentiality">
    <vt:lpwstr>216;#customer ready|8986c41d-21c5-4f8f-8a12-ea4625b46858</vt:lpwstr>
  </property>
  <property fmtid="{D5CDD505-2E9C-101B-9397-08002B2CF9AE}" pid="8" name="ItemType">
    <vt:lpwstr>31;#technical presentations|83a894cf-702b-47fc-aba5-41bd10dc1e75</vt:lpwstr>
  </property>
  <property fmtid="{D5CDD505-2E9C-101B-9397-08002B2CF9AE}" pid="9" name="bc28b5f076654a3b96073bbbebfeb8c9">
    <vt:lpwstr/>
  </property>
  <property fmtid="{D5CDD505-2E9C-101B-9397-08002B2CF9AE}" pid="10" name="Industries">
    <vt:lpwstr/>
  </property>
  <property fmtid="{D5CDD505-2E9C-101B-9397-08002B2CF9AE}" pid="11" name="MSProducts">
    <vt:lpwstr/>
  </property>
  <property fmtid="{D5CDD505-2E9C-101B-9397-08002B2CF9AE}" pid="12" name="j4d667fb28274e85b2214f6e751c8d1f">
    <vt:lpwstr/>
  </property>
  <property fmtid="{D5CDD505-2E9C-101B-9397-08002B2CF9AE}" pid="13" name="Competitors">
    <vt:lpwstr/>
  </property>
  <property fmtid="{D5CDD505-2E9C-101B-9397-08002B2CF9AE}" pid="14" name="SMSGDomain">
    <vt:lpwstr>566;#SQL Server Domain|0c0f1824-39dc-4b26-8c74-eff4364b812b;#156;#Server and Tools Business|6783548d-8609-4f97-be4a-4ca2616905a6</vt:lpwstr>
  </property>
  <property fmtid="{D5CDD505-2E9C-101B-9397-08002B2CF9AE}" pid="15" name="ItemRetentionFormula">
    <vt:lpwstr/>
  </property>
  <property fmtid="{D5CDD505-2E9C-101B-9397-08002B2CF9AE}" pid="16" name="BusinessArchitecture">
    <vt:lpwstr>13;#business intelligence|e1f9659f-bde9-4479-81f9-2bc6e8ec0057</vt:lpwstr>
  </property>
  <property fmtid="{D5CDD505-2E9C-101B-9397-08002B2CF9AE}" pid="17" name="SMSGTags">
    <vt:lpwstr/>
  </property>
  <property fmtid="{D5CDD505-2E9C-101B-9397-08002B2CF9AE}" pid="18" name="j031aa32f4154c8c9a646efae715ebde">
    <vt:lpwstr/>
  </property>
  <property fmtid="{D5CDD505-2E9C-101B-9397-08002B2CF9AE}" pid="19" name="Products">
    <vt:lpwstr>262;#Microsoft SQL Server|261ba873-f3ab-420e-96d6-e3004596a551;#2324;#Microsoft SQL Server Business Intelligence|9ffb7045-1f1b-41c0-987f-ffdc7c6f53c0</vt:lpwstr>
  </property>
  <property fmtid="{D5CDD505-2E9C-101B-9397-08002B2CF9AE}" pid="20" name="_dlc_DocIdItemGuid">
    <vt:lpwstr>4e483f87-ffd0-4047-bcc2-6a36cef5fcd3</vt:lpwstr>
  </property>
  <property fmtid="{D5CDD505-2E9C-101B-9397-08002B2CF9AE}" pid="21" name="EnterpriseDomainTags">
    <vt:lpwstr/>
  </property>
  <property fmtid="{D5CDD505-2E9C-101B-9397-08002B2CF9AE}" pid="22" name="l311460e3fdf46688abc31ddb7bdc05a">
    <vt:lpwstr/>
  </property>
  <property fmtid="{D5CDD505-2E9C-101B-9397-08002B2CF9AE}" pid="23" name="ActivitiesAndPrograms">
    <vt:lpwstr/>
  </property>
  <property fmtid="{D5CDD505-2E9C-101B-9397-08002B2CF9AE}" pid="24" name="Segments">
    <vt:lpwstr/>
  </property>
  <property fmtid="{D5CDD505-2E9C-101B-9397-08002B2CF9AE}" pid="25" name="Partners">
    <vt:lpwstr/>
  </property>
  <property fmtid="{D5CDD505-2E9C-101B-9397-08002B2CF9AE}" pid="26" name="WorkflowChangePath">
    <vt:lpwstr>4c942473-d120-4286-a51a-b65ad3d92ffb,2;4c942473-d120-4286-a51a-b65ad3d92ffb,2;4c942473-d120-4286-a51a-b65ad3d92ffb,2;4c942473-d120-4286-a51a-b65ad3d92ffb,49;4c942473-d120-4286-a51a-b65ad3d92ffb,68;4c942473-d120-4286-a51a-b65ad3d92ffb,101;4c942473-d120-428</vt:lpwstr>
  </property>
  <property fmtid="{D5CDD505-2E9C-101B-9397-08002B2CF9AE}" pid="27" name="la4444b61d19467597d63190b69ac227">
    <vt:lpwstr/>
  </property>
  <property fmtid="{D5CDD505-2E9C-101B-9397-08002B2CF9AE}" pid="28" name="Topics">
    <vt:lpwstr/>
  </property>
  <property fmtid="{D5CDD505-2E9C-101B-9397-08002B2CF9AE}" pid="29" name="Groups">
    <vt:lpwstr>762;#SQL Server Marketing|bb7921b3-c1d8-4da4-b894-8b6075d9546d;#311;#Cloud and Enterprise Marketing Group|4f75e184-e5aa-4234-a07f-b032d60df254</vt:lpwstr>
  </property>
  <property fmtid="{D5CDD505-2E9C-101B-9397-08002B2CF9AE}" pid="30" name="MSProductsTaxHTField0">
    <vt:lpwstr/>
  </property>
  <property fmtid="{D5CDD505-2E9C-101B-9397-08002B2CF9AE}" pid="31" name="Languages">
    <vt:lpwstr/>
  </property>
  <property fmtid="{D5CDD505-2E9C-101B-9397-08002B2CF9AE}" pid="32" name="_docset_NoMedatataSyncRequired">
    <vt:lpwstr>False</vt:lpwstr>
  </property>
  <property fmtid="{D5CDD505-2E9C-101B-9397-08002B2CF9AE}" pid="33" name="messageframeworktype">
    <vt:lpwstr/>
  </property>
  <property fmtid="{D5CDD505-2E9C-101B-9397-08002B2CF9AE}" pid="34" name="MSLanguage">
    <vt:lpwstr/>
  </property>
  <property fmtid="{D5CDD505-2E9C-101B-9397-08002B2CF9AE}" pid="35" name="cb7870d3641f4a52807a63577a9c1b08">
    <vt:lpwstr/>
  </property>
  <property fmtid="{D5CDD505-2E9C-101B-9397-08002B2CF9AE}" pid="36" name="TechnicalLevel">
    <vt:lpwstr/>
  </property>
  <property fmtid="{D5CDD505-2E9C-101B-9397-08002B2CF9AE}" pid="37" name="Audiences">
    <vt:lpwstr/>
  </property>
  <property fmtid="{D5CDD505-2E9C-101B-9397-08002B2CF9AE}" pid="38" name="LearningOrganization">
    <vt:lpwstr/>
  </property>
  <property fmtid="{D5CDD505-2E9C-101B-9397-08002B2CF9AE}" pid="39" name="EmployeeRole">
    <vt:lpwstr/>
  </property>
  <property fmtid="{D5CDD505-2E9C-101B-9397-08002B2CF9AE}" pid="40" name="LearningDeliveryMethod">
    <vt:lpwstr/>
  </property>
  <property fmtid="{D5CDD505-2E9C-101B-9397-08002B2CF9AE}" pid="41" name="SalesGeography">
    <vt:lpwstr/>
  </property>
  <property fmtid="{D5CDD505-2E9C-101B-9397-08002B2CF9AE}" pid="42" name="Roles">
    <vt:lpwstr/>
  </property>
</Properties>
</file>